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DGZEpdnEbMIia/JUDWC1ZA1m5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B65C3F-AF5D-45AE-90A2-AB3CF6E617E5}" v="2" dt="2025-10-14T12:09:32.867"/>
  </p1510:revLst>
</p1510:revInfo>
</file>

<file path=ppt/tableStyles.xml><?xml version="1.0" encoding="utf-8"?>
<a:tblStyleLst xmlns:a="http://schemas.openxmlformats.org/drawingml/2006/main" def="{3278A126-2F7C-438B-8707-5B8BE7C3D95A}">
  <a:tblStyle styleId="{3278A126-2F7C-438B-8707-5B8BE7C3D95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8EB"/>
          </a:solidFill>
        </a:fill>
      </a:tcStyle>
    </a:wholeTbl>
    <a:band1H>
      <a:tcTxStyle/>
      <a:tcStyle>
        <a:tcBdr/>
        <a:fill>
          <a:solidFill>
            <a:srgbClr val="CACED5"/>
          </a:solidFill>
        </a:fill>
      </a:tcStyle>
    </a:band1H>
    <a:band2H>
      <a:tcTxStyle/>
      <a:tcStyle>
        <a:tcBdr/>
      </a:tcStyle>
    </a:band2H>
    <a:band1V>
      <a:tcTxStyle/>
      <a:tcStyle>
        <a:tcBdr/>
        <a:fill>
          <a:solidFill>
            <a:srgbClr val="CACED5"/>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E831017E-6FB9-4EB4-BBA0-B7482F2C6D72}"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8EB"/>
          </a:solidFill>
        </a:fill>
      </a:tcStyle>
    </a:band1H>
    <a:band2H>
      <a:tcTxStyle/>
      <a:tcStyle>
        <a:tcBdr/>
      </a:tcStyle>
    </a:band2H>
    <a:band1V>
      <a:tcTxStyle/>
      <a:tcStyle>
        <a:tcBdr/>
        <a:fill>
          <a:solidFill>
            <a:srgbClr val="E6E8E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35" autoAdjust="0"/>
  </p:normalViewPr>
  <p:slideViewPr>
    <p:cSldViewPr snapToGrid="0">
      <p:cViewPr varScale="1">
        <p:scale>
          <a:sx n="105" d="100"/>
          <a:sy n="105" d="100"/>
        </p:scale>
        <p:origin x="1188" y="3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in Busa" userId="63f2fb03aa729157" providerId="LiveId" clId="{CF7B1D62-9A8F-43E1-9B58-EDBF713A047D}"/>
    <pc:docChg chg="undo custSel modSld">
      <pc:chgData name="Bhavin Busa" userId="63f2fb03aa729157" providerId="LiveId" clId="{CF7B1D62-9A8F-43E1-9B58-EDBF713A047D}" dt="2025-10-14T12:14:40.084" v="29" actId="14100"/>
      <pc:docMkLst>
        <pc:docMk/>
      </pc:docMkLst>
      <pc:sldChg chg="modSp mod">
        <pc:chgData name="Bhavin Busa" userId="63f2fb03aa729157" providerId="LiveId" clId="{CF7B1D62-9A8F-43E1-9B58-EDBF713A047D}" dt="2025-09-25T18:40:01.498" v="4" actId="27636"/>
        <pc:sldMkLst>
          <pc:docMk/>
          <pc:sldMk cId="0" sldId="257"/>
        </pc:sldMkLst>
        <pc:spChg chg="mod">
          <ac:chgData name="Bhavin Busa" userId="63f2fb03aa729157" providerId="LiveId" clId="{CF7B1D62-9A8F-43E1-9B58-EDBF713A047D}" dt="2025-09-25T18:40:01.498" v="4" actId="27636"/>
          <ac:spMkLst>
            <pc:docMk/>
            <pc:sldMk cId="0" sldId="257"/>
            <ac:spMk id="98" creationId="{00000000-0000-0000-0000-000000000000}"/>
          </ac:spMkLst>
        </pc:spChg>
        <pc:spChg chg="mod">
          <ac:chgData name="Bhavin Busa" userId="63f2fb03aa729157" providerId="LiveId" clId="{CF7B1D62-9A8F-43E1-9B58-EDBF713A047D}" dt="2025-09-25T18:40:01.496" v="3" actId="27636"/>
          <ac:spMkLst>
            <pc:docMk/>
            <pc:sldMk cId="0" sldId="257"/>
            <ac:spMk id="102" creationId="{00000000-0000-0000-0000-000000000000}"/>
          </ac:spMkLst>
        </pc:spChg>
      </pc:sldChg>
      <pc:sldChg chg="modNotesTx">
        <pc:chgData name="Bhavin Busa" userId="63f2fb03aa729157" providerId="LiveId" clId="{CF7B1D62-9A8F-43E1-9B58-EDBF713A047D}" dt="2025-10-14T12:11:25.632" v="19" actId="20577"/>
        <pc:sldMkLst>
          <pc:docMk/>
          <pc:sldMk cId="0" sldId="260"/>
        </pc:sldMkLst>
      </pc:sldChg>
      <pc:sldChg chg="modSp mod">
        <pc:chgData name="Bhavin Busa" userId="63f2fb03aa729157" providerId="LiveId" clId="{CF7B1D62-9A8F-43E1-9B58-EDBF713A047D}" dt="2025-10-14T12:14:40.084" v="29" actId="14100"/>
        <pc:sldMkLst>
          <pc:docMk/>
          <pc:sldMk cId="0" sldId="263"/>
        </pc:sldMkLst>
        <pc:spChg chg="mod">
          <ac:chgData name="Bhavin Busa" userId="63f2fb03aa729157" providerId="LiveId" clId="{CF7B1D62-9A8F-43E1-9B58-EDBF713A047D}" dt="2025-10-14T12:14:35.608" v="28" actId="14100"/>
          <ac:spMkLst>
            <pc:docMk/>
            <pc:sldMk cId="0" sldId="263"/>
            <ac:spMk id="161" creationId="{00000000-0000-0000-0000-000000000000}"/>
          </ac:spMkLst>
        </pc:spChg>
        <pc:spChg chg="mod">
          <ac:chgData name="Bhavin Busa" userId="63f2fb03aa729157" providerId="LiveId" clId="{CF7B1D62-9A8F-43E1-9B58-EDBF713A047D}" dt="2025-10-14T12:14:40.084" v="29" actId="14100"/>
          <ac:spMkLst>
            <pc:docMk/>
            <pc:sldMk cId="0" sldId="263"/>
            <ac:spMk id="165" creationId="{00000000-0000-0000-0000-000000000000}"/>
          </ac:spMkLst>
        </pc:spChg>
      </pc:sldChg>
      <pc:sldChg chg="modSp mod">
        <pc:chgData name="Bhavin Busa" userId="63f2fb03aa729157" providerId="LiveId" clId="{CF7B1D62-9A8F-43E1-9B58-EDBF713A047D}" dt="2025-09-25T18:40:20.866" v="9" actId="122"/>
        <pc:sldMkLst>
          <pc:docMk/>
          <pc:sldMk cId="0" sldId="264"/>
        </pc:sldMkLst>
        <pc:spChg chg="mod">
          <ac:chgData name="Bhavin Busa" userId="63f2fb03aa729157" providerId="LiveId" clId="{CF7B1D62-9A8F-43E1-9B58-EDBF713A047D}" dt="2025-09-25T18:40:17.226" v="8" actId="122"/>
          <ac:spMkLst>
            <pc:docMk/>
            <pc:sldMk cId="0" sldId="264"/>
            <ac:spMk id="184" creationId="{00000000-0000-0000-0000-000000000000}"/>
          </ac:spMkLst>
        </pc:spChg>
        <pc:spChg chg="mod">
          <ac:chgData name="Bhavin Busa" userId="63f2fb03aa729157" providerId="LiveId" clId="{CF7B1D62-9A8F-43E1-9B58-EDBF713A047D}" dt="2025-09-25T18:40:13.996" v="7" actId="122"/>
          <ac:spMkLst>
            <pc:docMk/>
            <pc:sldMk cId="0" sldId="264"/>
            <ac:spMk id="185" creationId="{00000000-0000-0000-0000-000000000000}"/>
          </ac:spMkLst>
        </pc:spChg>
        <pc:spChg chg="mod">
          <ac:chgData name="Bhavin Busa" userId="63f2fb03aa729157" providerId="LiveId" clId="{CF7B1D62-9A8F-43E1-9B58-EDBF713A047D}" dt="2025-09-25T18:40:20.866" v="9" actId="122"/>
          <ac:spMkLst>
            <pc:docMk/>
            <pc:sldMk cId="0" sldId="264"/>
            <ac:spMk id="186" creationId="{00000000-0000-0000-0000-000000000000}"/>
          </ac:spMkLst>
        </pc:spChg>
      </pc:sldChg>
      <pc:sldChg chg="delSp modSp mod">
        <pc:chgData name="Bhavin Busa" userId="63f2fb03aa729157" providerId="LiveId" clId="{CF7B1D62-9A8F-43E1-9B58-EDBF713A047D}" dt="2025-09-25T18:50:54.255" v="18" actId="14100"/>
        <pc:sldMkLst>
          <pc:docMk/>
          <pc:sldMk cId="0" sldId="270"/>
        </pc:sldMkLst>
        <pc:spChg chg="mod">
          <ac:chgData name="Bhavin Busa" userId="63f2fb03aa729157" providerId="LiveId" clId="{CF7B1D62-9A8F-43E1-9B58-EDBF713A047D}" dt="2025-09-25T18:50:29.128" v="13" actId="1076"/>
          <ac:spMkLst>
            <pc:docMk/>
            <pc:sldMk cId="0" sldId="270"/>
            <ac:spMk id="266" creationId="{00000000-0000-0000-0000-000000000000}"/>
          </ac:spMkLst>
        </pc:spChg>
        <pc:spChg chg="mod">
          <ac:chgData name="Bhavin Busa" userId="63f2fb03aa729157" providerId="LiveId" clId="{CF7B1D62-9A8F-43E1-9B58-EDBF713A047D}" dt="2025-09-25T18:50:32.256" v="14" actId="1076"/>
          <ac:spMkLst>
            <pc:docMk/>
            <pc:sldMk cId="0" sldId="270"/>
            <ac:spMk id="267" creationId="{00000000-0000-0000-0000-000000000000}"/>
          </ac:spMkLst>
        </pc:spChg>
        <pc:graphicFrameChg chg="mod modGraphic">
          <ac:chgData name="Bhavin Busa" userId="63f2fb03aa729157" providerId="LiveId" clId="{CF7B1D62-9A8F-43E1-9B58-EDBF713A047D}" dt="2025-09-25T18:50:54.255" v="18" actId="14100"/>
          <ac:graphicFrameMkLst>
            <pc:docMk/>
            <pc:sldMk cId="0" sldId="270"/>
            <ac:graphicFrameMk id="268"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linflo.com/biomedical-concepts-the-key-to-unlocking-meaningful-clinical-da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82920c8ff5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82920c8ff5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should mention and connect ARS and ARD with AC as well</a:t>
            </a:r>
            <a:endParaRPr/>
          </a:p>
        </p:txBody>
      </p:sp>
      <p:sp>
        <p:nvSpPr>
          <p:cNvPr id="190" name="Google Shape;190;g382920c8ff5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589c6c00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6589c6c005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36589c6c005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1"/>
              <a:t>Speaker Notes:</a:t>
            </a:r>
            <a:r>
              <a:rPr lang="en-US"/>
              <a:t> </a:t>
            </a:r>
            <a:endParaRPr/>
          </a:p>
          <a:p>
            <a:pPr marL="0" marR="0" lvl="0" indent="0" algn="l" rtl="0">
              <a:lnSpc>
                <a:spcPct val="100000"/>
              </a:lnSpc>
              <a:spcBef>
                <a:spcPts val="0"/>
              </a:spcBef>
              <a:spcAft>
                <a:spcPts val="0"/>
              </a:spcAft>
              <a:buClr>
                <a:schemeClr val="dk1"/>
              </a:buClr>
              <a:buSzPts val="1200"/>
              <a:buFont typeface="Calibri"/>
              <a:buNone/>
            </a:pPr>
            <a:r>
              <a:rPr lang="en-US"/>
              <a:t>Welcome, everyone. I’m Donna Sattler, and I’m honored to be here with Brian Harris to share our work on advancing health equity through inclusive data practices. This presentation reflects years of collaboration, advocacy, and innovation.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spent over two decades in clinical data standards, and my passion lies in transforming how we collect and use data to reflect the full spectrum of human experience. Brian brings deep expertise in community engagement and equity strategy</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93" name="Google Shape;9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have no conflicts of interest to disclose. Our work is driven by a shared commitment to ethical research and inclusive data.</a:t>
            </a:r>
            <a:endParaRPr/>
          </a:p>
        </p:txBody>
      </p:sp>
      <p:sp>
        <p:nvSpPr>
          <p:cNvPr id="109" name="Google Shape;10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589c6c00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6589c6c005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19100" lvl="0" indent="-311150" algn="l" rtl="0">
              <a:lnSpc>
                <a:spcPct val="115000"/>
              </a:lnSpc>
              <a:spcBef>
                <a:spcPts val="0"/>
              </a:spcBef>
              <a:spcAft>
                <a:spcPts val="0"/>
              </a:spcAft>
              <a:buClr>
                <a:srgbClr val="59595B"/>
              </a:buClr>
              <a:buSzPts val="1300"/>
              <a:buChar char="●"/>
            </a:pPr>
            <a:r>
              <a:rPr lang="en-US" sz="1300" b="1" dirty="0">
                <a:solidFill>
                  <a:srgbClr val="59595B"/>
                </a:solidFill>
                <a:highlight>
                  <a:srgbClr val="FFFFFF"/>
                </a:highlight>
                <a:latin typeface="Arial"/>
                <a:ea typeface="Arial"/>
                <a:cs typeface="Arial"/>
                <a:sym typeface="Arial"/>
              </a:rPr>
              <a:t>USDM</a:t>
            </a:r>
            <a:r>
              <a:rPr lang="en-US" sz="1300" dirty="0">
                <a:solidFill>
                  <a:srgbClr val="59595B"/>
                </a:solidFill>
                <a:highlight>
                  <a:srgbClr val="FFFFFF"/>
                </a:highlight>
                <a:latin typeface="Arial"/>
                <a:ea typeface="Arial"/>
                <a:cs typeface="Arial"/>
                <a:sym typeface="Arial"/>
              </a:rPr>
              <a:t> to define the study structure</a:t>
            </a:r>
          </a:p>
          <a:p>
            <a:pPr marL="419100" lvl="0" indent="-311150" algn="l" rtl="0">
              <a:lnSpc>
                <a:spcPct val="115000"/>
              </a:lnSpc>
              <a:spcBef>
                <a:spcPts val="0"/>
              </a:spcBef>
              <a:spcAft>
                <a:spcPts val="0"/>
              </a:spcAft>
              <a:buClr>
                <a:srgbClr val="59595B"/>
              </a:buClr>
              <a:buSzPts val="1300"/>
              <a:buChar char="●"/>
            </a:pPr>
            <a:r>
              <a:rPr lang="en-US" sz="1300" b="1" dirty="0">
                <a:solidFill>
                  <a:srgbClr val="59595B"/>
                </a:solidFill>
                <a:highlight>
                  <a:srgbClr val="FFFFFF"/>
                </a:highlight>
                <a:latin typeface="Arial"/>
                <a:ea typeface="Arial"/>
                <a:cs typeface="Arial"/>
                <a:sym typeface="Arial"/>
              </a:rPr>
              <a:t>BCs</a:t>
            </a:r>
            <a:r>
              <a:rPr lang="en-US" sz="1300" dirty="0">
                <a:solidFill>
                  <a:srgbClr val="59595B"/>
                </a:solidFill>
                <a:highlight>
                  <a:srgbClr val="FFFFFF"/>
                </a:highlight>
                <a:latin typeface="Arial"/>
                <a:ea typeface="Arial"/>
                <a:cs typeface="Arial"/>
                <a:sym typeface="Arial"/>
              </a:rPr>
              <a:t> to define the clinical meaning of what’s being collected</a:t>
            </a:r>
          </a:p>
          <a:p>
            <a:pPr marL="419100" lvl="0" indent="-311150" algn="l" rtl="0">
              <a:lnSpc>
                <a:spcPct val="115000"/>
              </a:lnSpc>
              <a:spcBef>
                <a:spcPts val="0"/>
              </a:spcBef>
              <a:spcAft>
                <a:spcPts val="0"/>
              </a:spcAft>
              <a:buClr>
                <a:srgbClr val="59595B"/>
              </a:buClr>
              <a:buSzPts val="1300"/>
              <a:buChar char="●"/>
            </a:pPr>
            <a:r>
              <a:rPr lang="en-US" sz="1300" dirty="0">
                <a:solidFill>
                  <a:srgbClr val="59595B"/>
                </a:solidFill>
                <a:highlight>
                  <a:srgbClr val="FFFFFF"/>
                </a:highlight>
                <a:latin typeface="Arial"/>
                <a:ea typeface="Arial"/>
                <a:cs typeface="Arial"/>
                <a:sym typeface="Arial"/>
              </a:rPr>
              <a:t>The </a:t>
            </a:r>
            <a:r>
              <a:rPr lang="en-US" sz="1300" b="1" dirty="0">
                <a:solidFill>
                  <a:srgbClr val="59595B"/>
                </a:solidFill>
                <a:highlight>
                  <a:srgbClr val="FFFFFF"/>
                </a:highlight>
                <a:latin typeface="Arial"/>
                <a:ea typeface="Arial"/>
                <a:cs typeface="Arial"/>
                <a:sym typeface="Arial"/>
              </a:rPr>
              <a:t>Schedule of Activities (</a:t>
            </a:r>
            <a:r>
              <a:rPr lang="en-US" sz="1300" b="1" dirty="0" err="1">
                <a:solidFill>
                  <a:srgbClr val="59595B"/>
                </a:solidFill>
                <a:highlight>
                  <a:srgbClr val="FFFFFF"/>
                </a:highlight>
                <a:latin typeface="Arial"/>
                <a:ea typeface="Arial"/>
                <a:cs typeface="Arial"/>
                <a:sym typeface="Arial"/>
              </a:rPr>
              <a:t>SoA</a:t>
            </a:r>
            <a:r>
              <a:rPr lang="en-US" sz="1300" b="1" dirty="0">
                <a:solidFill>
                  <a:srgbClr val="59595B"/>
                </a:solidFill>
                <a:highlight>
                  <a:srgbClr val="FFFFFF"/>
                </a:highlight>
                <a:latin typeface="Arial"/>
                <a:ea typeface="Arial"/>
                <a:cs typeface="Arial"/>
                <a:sym typeface="Arial"/>
              </a:rPr>
              <a:t>)</a:t>
            </a:r>
            <a:r>
              <a:rPr lang="en-US" sz="1300" dirty="0">
                <a:solidFill>
                  <a:srgbClr val="59595B"/>
                </a:solidFill>
                <a:highlight>
                  <a:srgbClr val="FFFFFF"/>
                </a:highlight>
                <a:latin typeface="Arial"/>
                <a:ea typeface="Arial"/>
                <a:cs typeface="Arial"/>
                <a:sym typeface="Arial"/>
              </a:rPr>
              <a:t> defines </a:t>
            </a:r>
            <a:r>
              <a:rPr lang="en-US" sz="1300" i="1" dirty="0">
                <a:solidFill>
                  <a:srgbClr val="59595B"/>
                </a:solidFill>
                <a:highlight>
                  <a:srgbClr val="FFFFFF"/>
                </a:highlight>
                <a:latin typeface="Arial"/>
                <a:ea typeface="Arial"/>
                <a:cs typeface="Arial"/>
                <a:sym typeface="Arial"/>
              </a:rPr>
              <a:t>when</a:t>
            </a:r>
            <a:r>
              <a:rPr lang="en-US" sz="1300" dirty="0">
                <a:solidFill>
                  <a:srgbClr val="59595B"/>
                </a:solidFill>
                <a:highlight>
                  <a:srgbClr val="FFFFFF"/>
                </a:highlight>
                <a:latin typeface="Arial"/>
                <a:ea typeface="Arial"/>
                <a:cs typeface="Arial"/>
                <a:sym typeface="Arial"/>
              </a:rPr>
              <a:t> something should be captured.</a:t>
            </a:r>
          </a:p>
          <a:p>
            <a:pPr marL="419100" lvl="0" indent="-311150" algn="l" rtl="0">
              <a:lnSpc>
                <a:spcPct val="115000"/>
              </a:lnSpc>
              <a:spcBef>
                <a:spcPts val="0"/>
              </a:spcBef>
              <a:spcAft>
                <a:spcPts val="0"/>
              </a:spcAft>
              <a:buClr>
                <a:srgbClr val="59595B"/>
              </a:buClr>
              <a:buSzPts val="1300"/>
              <a:buChar char="●"/>
            </a:pPr>
            <a:r>
              <a:rPr lang="en-US" sz="1300" b="1" dirty="0">
                <a:solidFill>
                  <a:srgbClr val="59595B"/>
                </a:solidFill>
                <a:highlight>
                  <a:srgbClr val="FFFFFF"/>
                </a:highlight>
                <a:latin typeface="Arial"/>
                <a:ea typeface="Arial"/>
                <a:cs typeface="Arial"/>
                <a:sym typeface="Arial"/>
              </a:rPr>
              <a:t>SDTM</a:t>
            </a:r>
            <a:r>
              <a:rPr lang="en-US" sz="1300" dirty="0">
                <a:solidFill>
                  <a:srgbClr val="59595B"/>
                </a:solidFill>
                <a:highlight>
                  <a:srgbClr val="FFFFFF"/>
                </a:highlight>
                <a:latin typeface="Arial"/>
                <a:ea typeface="Arial"/>
                <a:cs typeface="Arial"/>
                <a:sym typeface="Arial"/>
              </a:rPr>
              <a:t> provides a framework for representing clinical data once it has been collected. It’s about the </a:t>
            </a:r>
            <a:r>
              <a:rPr lang="en-US" sz="1300" i="1" dirty="0">
                <a:solidFill>
                  <a:srgbClr val="59595B"/>
                </a:solidFill>
                <a:highlight>
                  <a:srgbClr val="FFFFFF"/>
                </a:highlight>
                <a:latin typeface="Arial"/>
                <a:ea typeface="Arial"/>
                <a:cs typeface="Arial"/>
                <a:sym typeface="Arial"/>
              </a:rPr>
              <a:t>presentation</a:t>
            </a:r>
            <a:r>
              <a:rPr lang="en-US" sz="1300" dirty="0">
                <a:solidFill>
                  <a:srgbClr val="59595B"/>
                </a:solidFill>
                <a:highlight>
                  <a:srgbClr val="FFFFFF"/>
                </a:highlight>
                <a:latin typeface="Arial"/>
                <a:ea typeface="Arial"/>
                <a:cs typeface="Arial"/>
                <a:sym typeface="Arial"/>
              </a:rPr>
              <a:t> of data — not the intent or context behind it.</a:t>
            </a:r>
            <a:endParaRPr sz="1300" dirty="0">
              <a:solidFill>
                <a:srgbClr val="59595B"/>
              </a:solidFill>
              <a:highlight>
                <a:srgbClr val="FFFFFF"/>
              </a:highlight>
              <a:latin typeface="Arial"/>
              <a:ea typeface="Arial"/>
              <a:cs typeface="Arial"/>
              <a:sym typeface="Arial"/>
            </a:endParaRPr>
          </a:p>
          <a:p>
            <a:pPr marL="419100" lvl="0" indent="-311150" algn="l" rtl="0">
              <a:lnSpc>
                <a:spcPct val="115000"/>
              </a:lnSpc>
              <a:spcBef>
                <a:spcPts val="0"/>
              </a:spcBef>
              <a:spcAft>
                <a:spcPts val="0"/>
              </a:spcAft>
              <a:buClr>
                <a:srgbClr val="59595B"/>
              </a:buClr>
              <a:buSzPts val="1300"/>
              <a:buChar char="●"/>
            </a:pPr>
            <a:r>
              <a:rPr lang="en-US" sz="1300" b="1" dirty="0">
                <a:solidFill>
                  <a:srgbClr val="59595B"/>
                </a:solidFill>
                <a:highlight>
                  <a:srgbClr val="FFFFFF"/>
                </a:highlight>
                <a:latin typeface="Arial"/>
                <a:ea typeface="Arial"/>
                <a:cs typeface="Arial"/>
                <a:sym typeface="Arial"/>
              </a:rPr>
              <a:t>CDASH</a:t>
            </a:r>
            <a:r>
              <a:rPr lang="en-US" sz="1300" dirty="0">
                <a:solidFill>
                  <a:srgbClr val="59595B"/>
                </a:solidFill>
                <a:highlight>
                  <a:srgbClr val="FFFFFF"/>
                </a:highlight>
                <a:latin typeface="Arial"/>
                <a:ea typeface="Arial"/>
                <a:cs typeface="Arial"/>
                <a:sym typeface="Arial"/>
              </a:rPr>
              <a:t> attempted to bridge the gap between SDTM domains and the way data might appear on an eCRF </a:t>
            </a:r>
            <a:endParaRPr sz="1300" dirty="0">
              <a:solidFill>
                <a:srgbClr val="59595B"/>
              </a:solidFill>
              <a:highlight>
                <a:srgbClr val="FFFFFF"/>
              </a:highlight>
              <a:latin typeface="Arial"/>
              <a:ea typeface="Arial"/>
              <a:cs typeface="Arial"/>
              <a:sym typeface="Arial"/>
            </a:endParaRPr>
          </a:p>
          <a:p>
            <a:pPr marL="419100" lvl="0" indent="-311150" algn="l" rtl="0">
              <a:lnSpc>
                <a:spcPct val="115000"/>
              </a:lnSpc>
              <a:spcBef>
                <a:spcPts val="0"/>
              </a:spcBef>
              <a:spcAft>
                <a:spcPts val="0"/>
              </a:spcAft>
              <a:buClr>
                <a:srgbClr val="59595B"/>
              </a:buClr>
              <a:buSzPts val="1300"/>
              <a:buChar char="●"/>
            </a:pPr>
            <a:r>
              <a:rPr lang="en-US" sz="1300" b="1" dirty="0">
                <a:solidFill>
                  <a:srgbClr val="59595B"/>
                </a:solidFill>
                <a:highlight>
                  <a:srgbClr val="FFFFFF"/>
                </a:highlight>
                <a:latin typeface="Arial"/>
                <a:ea typeface="Arial"/>
                <a:cs typeface="Arial"/>
                <a:sym typeface="Arial"/>
              </a:rPr>
              <a:t>ADaM</a:t>
            </a:r>
            <a:r>
              <a:rPr lang="en-US" sz="1300" dirty="0">
                <a:solidFill>
                  <a:srgbClr val="59595B"/>
                </a:solidFill>
                <a:highlight>
                  <a:srgbClr val="FFFFFF"/>
                </a:highlight>
                <a:latin typeface="Arial"/>
                <a:ea typeface="Arial"/>
                <a:cs typeface="Arial"/>
                <a:sym typeface="Arial"/>
              </a:rPr>
              <a:t> – Defines datasets designed to support statistical analyses and traceability back to SDTM.</a:t>
            </a:r>
            <a:endParaRPr sz="1300" dirty="0">
              <a:solidFill>
                <a:srgbClr val="59595B"/>
              </a:solidFill>
              <a:highlight>
                <a:srgbClr val="FFFFFF"/>
              </a:highlight>
              <a:latin typeface="Arial"/>
              <a:ea typeface="Arial"/>
              <a:cs typeface="Arial"/>
              <a:sym typeface="Arial"/>
            </a:endParaRPr>
          </a:p>
          <a:p>
            <a:pPr marL="419100" lvl="0" indent="-311150" algn="l" rtl="0">
              <a:lnSpc>
                <a:spcPct val="115000"/>
              </a:lnSpc>
              <a:spcBef>
                <a:spcPts val="0"/>
              </a:spcBef>
              <a:spcAft>
                <a:spcPts val="0"/>
              </a:spcAft>
              <a:buClr>
                <a:srgbClr val="59595B"/>
              </a:buClr>
              <a:buSzPts val="1300"/>
              <a:buChar char="●"/>
            </a:pPr>
            <a:r>
              <a:rPr lang="en-US" sz="1300" b="1" dirty="0">
                <a:solidFill>
                  <a:srgbClr val="59595B"/>
                </a:solidFill>
                <a:highlight>
                  <a:srgbClr val="FFFFFF"/>
                </a:highlight>
                <a:latin typeface="Arial"/>
                <a:ea typeface="Arial"/>
                <a:cs typeface="Arial"/>
                <a:sym typeface="Arial"/>
              </a:rPr>
              <a:t>ARS </a:t>
            </a:r>
            <a:r>
              <a:rPr lang="en-US" sz="1300" dirty="0">
                <a:solidFill>
                  <a:srgbClr val="59595B"/>
                </a:solidFill>
                <a:highlight>
                  <a:srgbClr val="FFFFFF"/>
                </a:highlight>
                <a:latin typeface="Arial"/>
                <a:ea typeface="Arial"/>
                <a:cs typeface="Arial"/>
                <a:sym typeface="Arial"/>
              </a:rPr>
              <a:t>– Standardizes the representation of analysis results to support automation, reuse, and regulatory submissions.</a:t>
            </a:r>
            <a:br>
              <a:rPr lang="en-US" sz="1300" dirty="0">
                <a:solidFill>
                  <a:srgbClr val="59595B"/>
                </a:solidFill>
                <a:highlight>
                  <a:srgbClr val="FFFFFF"/>
                </a:highlight>
                <a:latin typeface="Arial"/>
                <a:ea typeface="Arial"/>
                <a:cs typeface="Arial"/>
                <a:sym typeface="Arial"/>
              </a:rPr>
            </a:br>
            <a:r>
              <a:rPr lang="en-US" sz="1000" dirty="0">
                <a:solidFill>
                  <a:srgbClr val="134678"/>
                </a:solidFill>
                <a:latin typeface="Arial"/>
                <a:ea typeface="Arial"/>
                <a:cs typeface="Arial"/>
                <a:sym typeface="Arial"/>
              </a:rPr>
              <a:t>Reference: </a:t>
            </a:r>
            <a:r>
              <a:rPr lang="en-US" sz="1000" u="sng" dirty="0">
                <a:solidFill>
                  <a:schemeClr val="hlink"/>
                </a:solidFill>
                <a:latin typeface="Arial"/>
                <a:ea typeface="Arial"/>
                <a:cs typeface="Arial"/>
                <a:sym typeface="Arial"/>
                <a:hlinkClick r:id="rId3"/>
              </a:rPr>
              <a:t>https://www.clinflo.com/biomedical-concepts-the-key-to-unlocking-meaningful-clinical-data/</a:t>
            </a:r>
            <a:r>
              <a:rPr lang="en-US" sz="1000" dirty="0">
                <a:solidFill>
                  <a:srgbClr val="134678"/>
                </a:solidFill>
                <a:latin typeface="Arial"/>
                <a:ea typeface="Arial"/>
                <a:cs typeface="Arial"/>
                <a:sym typeface="Arial"/>
              </a:rPr>
              <a:t> </a:t>
            </a:r>
            <a:endParaRPr sz="1300" dirty="0">
              <a:solidFill>
                <a:srgbClr val="59595B"/>
              </a:solidFill>
              <a:highlight>
                <a:srgbClr val="FFFFFF"/>
              </a:highlight>
              <a:latin typeface="Arial"/>
              <a:ea typeface="Arial"/>
              <a:cs typeface="Arial"/>
              <a:sym typeface="Arial"/>
            </a:endParaRPr>
          </a:p>
        </p:txBody>
      </p:sp>
      <p:sp>
        <p:nvSpPr>
          <p:cNvPr id="124" name="Google Shape;124;g36589c6c005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7e86ecc97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7e86ecc97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37e86ecc97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81f0ee8e2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81f0ee8e2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should mention and connect ARS and ARD with AC as well</a:t>
            </a:r>
            <a:endParaRPr/>
          </a:p>
        </p:txBody>
      </p:sp>
      <p:sp>
        <p:nvSpPr>
          <p:cNvPr id="153" name="Google Shape;153;g381f0ee8e2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7e86ecc97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7e86ecc97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37e86ecc97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pic>
        <p:nvPicPr>
          <p:cNvPr id="18" name="Google Shape;18;p33"/>
          <p:cNvPicPr preferRelativeResize="0"/>
          <p:nvPr/>
        </p:nvPicPr>
        <p:blipFill rotWithShape="1">
          <a:blip r:embed="rId2">
            <a:alphaModFix/>
          </a:blip>
          <a:srcRect/>
          <a:stretch/>
        </p:blipFill>
        <p:spPr>
          <a:xfrm>
            <a:off x="4762" y="0"/>
            <a:ext cx="9134475" cy="5143500"/>
          </a:xfrm>
          <a:prstGeom prst="rect">
            <a:avLst/>
          </a:prstGeom>
          <a:noFill/>
          <a:ln>
            <a:noFill/>
          </a:ln>
        </p:spPr>
      </p:pic>
      <p:sp>
        <p:nvSpPr>
          <p:cNvPr id="19" name="Google Shape;19;p33"/>
          <p:cNvSpPr/>
          <p:nvPr/>
        </p:nvSpPr>
        <p:spPr>
          <a:xfrm>
            <a:off x="1648918" y="1139639"/>
            <a:ext cx="7495082" cy="23246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0" name="Google Shape;20;p33"/>
          <p:cNvSpPr txBox="1">
            <a:spLocks noGrp="1"/>
          </p:cNvSpPr>
          <p:nvPr>
            <p:ph type="ctrTitle"/>
          </p:nvPr>
        </p:nvSpPr>
        <p:spPr>
          <a:xfrm>
            <a:off x="2077690" y="1154590"/>
            <a:ext cx="6781830" cy="136247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2400"/>
              <a:buFont typeface="Arial"/>
              <a:buNone/>
              <a:defRPr sz="24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3"/>
          <p:cNvSpPr txBox="1">
            <a:spLocks noGrp="1"/>
          </p:cNvSpPr>
          <p:nvPr>
            <p:ph type="subTitle" idx="1"/>
          </p:nvPr>
        </p:nvSpPr>
        <p:spPr>
          <a:xfrm>
            <a:off x="2077690" y="2648262"/>
            <a:ext cx="6781830" cy="600472"/>
          </a:xfrm>
          <a:prstGeom prst="rect">
            <a:avLst/>
          </a:prstGeom>
          <a:noFill/>
          <a:ln>
            <a:noFill/>
          </a:ln>
        </p:spPr>
        <p:txBody>
          <a:bodyPr spcFirstLastPara="1" wrap="square" lIns="0" tIns="0" rIns="0" bIns="0" anchor="t" anchorCtr="0">
            <a:normAutofit/>
          </a:bodyPr>
          <a:lstStyle>
            <a:lvl1pPr lvl="0" algn="l">
              <a:lnSpc>
                <a:spcPct val="90000"/>
              </a:lnSpc>
              <a:spcBef>
                <a:spcPts val="750"/>
              </a:spcBef>
              <a:spcAft>
                <a:spcPts val="0"/>
              </a:spcAft>
              <a:buClr>
                <a:schemeClr val="lt1"/>
              </a:buClr>
              <a:buSzPts val="1200"/>
              <a:buNone/>
              <a:defRPr sz="1200">
                <a:solidFill>
                  <a:schemeClr val="l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22" name="Google Shape;22;p33" descr="A blue and yellow logo&#10;&#10;Description automatically generated"/>
          <p:cNvPicPr preferRelativeResize="0"/>
          <p:nvPr/>
        </p:nvPicPr>
        <p:blipFill rotWithShape="1">
          <a:blip r:embed="rId3">
            <a:alphaModFix/>
          </a:blip>
          <a:srcRect/>
          <a:stretch/>
        </p:blipFill>
        <p:spPr>
          <a:xfrm>
            <a:off x="2058640" y="3679814"/>
            <a:ext cx="1186088" cy="40759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62"/>
        <p:cNvGrpSpPr/>
        <p:nvPr/>
      </p:nvGrpSpPr>
      <p:grpSpPr>
        <a:xfrm>
          <a:off x="0" y="0"/>
          <a:ext cx="0" cy="0"/>
          <a:chOff x="0" y="0"/>
          <a:chExt cx="0" cy="0"/>
        </a:xfrm>
      </p:grpSpPr>
      <p:pic>
        <p:nvPicPr>
          <p:cNvPr id="63" name="Google Shape;63;p42" descr="A banner with a city in the background&#10;&#10;Description automatically generated"/>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64" name="Google Shape;64;p42"/>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2"/>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6"/>
        <p:cNvGrpSpPr/>
        <p:nvPr/>
      </p:nvGrpSpPr>
      <p:grpSpPr>
        <a:xfrm>
          <a:off x="0" y="0"/>
          <a:ext cx="0" cy="0"/>
          <a:chOff x="0" y="0"/>
          <a:chExt cx="0" cy="0"/>
        </a:xfrm>
      </p:grpSpPr>
      <p:pic>
        <p:nvPicPr>
          <p:cNvPr id="67" name="Google Shape;67;p43" descr="A bridge with lights and a city in the background&#10;&#10;Description automatically generated"/>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68" name="Google Shape;68;p43"/>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3"/>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70"/>
        <p:cNvGrpSpPr/>
        <p:nvPr/>
      </p:nvGrpSpPr>
      <p:grpSpPr>
        <a:xfrm>
          <a:off x="0" y="0"/>
          <a:ext cx="0" cy="0"/>
          <a:chOff x="0" y="0"/>
          <a:chExt cx="0" cy="0"/>
        </a:xfrm>
      </p:grpSpPr>
      <p:pic>
        <p:nvPicPr>
          <p:cNvPr id="71" name="Google Shape;71;p44" descr="A banner with a city skyline&#10;&#10;Description automatically generated"/>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72" name="Google Shape;72;p44"/>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44"/>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74"/>
        <p:cNvGrpSpPr/>
        <p:nvPr/>
      </p:nvGrpSpPr>
      <p:grpSpPr>
        <a:xfrm>
          <a:off x="0" y="0"/>
          <a:ext cx="0" cy="0"/>
          <a:chOff x="0" y="0"/>
          <a:chExt cx="0" cy="0"/>
        </a:xfrm>
      </p:grpSpPr>
      <p:pic>
        <p:nvPicPr>
          <p:cNvPr id="75" name="Google Shape;75;p45" descr="A banner with a city in the background&#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6" name="Google Shape;76;p45"/>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5"/>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78"/>
        <p:cNvGrpSpPr/>
        <p:nvPr/>
      </p:nvGrpSpPr>
      <p:grpSpPr>
        <a:xfrm>
          <a:off x="0" y="0"/>
          <a:ext cx="0" cy="0"/>
          <a:chOff x="0" y="0"/>
          <a:chExt cx="0" cy="0"/>
        </a:xfrm>
      </p:grpSpPr>
      <p:sp>
        <p:nvSpPr>
          <p:cNvPr id="79" name="Google Shape;79;p46"/>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6"/>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47"/>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47"/>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800"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
        <p:cNvGrpSpPr/>
        <p:nvPr/>
      </p:nvGrpSpPr>
      <p:grpSpPr>
        <a:xfrm>
          <a:off x="0" y="0"/>
          <a:ext cx="0" cy="0"/>
          <a:chOff x="0" y="0"/>
          <a:chExt cx="0" cy="0"/>
        </a:xfrm>
      </p:grpSpPr>
      <p:pic>
        <p:nvPicPr>
          <p:cNvPr id="24" name="Google Shape;24;p34" descr="A banner with a city skyline and text&#10;&#10;Description automatically generated"/>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25" name="Google Shape;25;p34"/>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4"/>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obj">
  <p:cSld name="OBJECT">
    <p:spTree>
      <p:nvGrpSpPr>
        <p:cNvPr id="1" name="Shape 27"/>
        <p:cNvGrpSpPr/>
        <p:nvPr/>
      </p:nvGrpSpPr>
      <p:grpSpPr>
        <a:xfrm>
          <a:off x="0" y="0"/>
          <a:ext cx="0" cy="0"/>
          <a:chOff x="0" y="0"/>
          <a:chExt cx="0" cy="0"/>
        </a:xfrm>
      </p:grpSpPr>
      <p:pic>
        <p:nvPicPr>
          <p:cNvPr id="28" name="Google Shape;28;p35"/>
          <p:cNvPicPr preferRelativeResize="0"/>
          <p:nvPr/>
        </p:nvPicPr>
        <p:blipFill rotWithShape="1">
          <a:blip r:embed="rId2">
            <a:alphaModFix/>
          </a:blip>
          <a:srcRect/>
          <a:stretch/>
        </p:blipFill>
        <p:spPr>
          <a:xfrm>
            <a:off x="4762" y="0"/>
            <a:ext cx="9134475" cy="5143500"/>
          </a:xfrm>
          <a:prstGeom prst="rect">
            <a:avLst/>
          </a:prstGeom>
          <a:noFill/>
          <a:ln>
            <a:noFill/>
          </a:ln>
        </p:spPr>
      </p:pic>
      <p:sp>
        <p:nvSpPr>
          <p:cNvPr id="29" name="Google Shape;29;p35"/>
          <p:cNvSpPr/>
          <p:nvPr/>
        </p:nvSpPr>
        <p:spPr>
          <a:xfrm>
            <a:off x="1562470" y="0"/>
            <a:ext cx="7581530" cy="5143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0" name="Google Shape;30;p35"/>
          <p:cNvSpPr txBox="1">
            <a:spLocks noGrp="1"/>
          </p:cNvSpPr>
          <p:nvPr>
            <p:ph type="title"/>
          </p:nvPr>
        </p:nvSpPr>
        <p:spPr>
          <a:xfrm>
            <a:off x="2041864" y="273845"/>
            <a:ext cx="6644935" cy="2101242"/>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400"/>
              <a:buFont typeface="Arial"/>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5"/>
          <p:cNvSpPr txBox="1">
            <a:spLocks noGrp="1"/>
          </p:cNvSpPr>
          <p:nvPr>
            <p:ph type="body" idx="1"/>
          </p:nvPr>
        </p:nvSpPr>
        <p:spPr>
          <a:xfrm>
            <a:off x="2041864" y="2551580"/>
            <a:ext cx="6644935" cy="2081143"/>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750"/>
              </a:spcBef>
              <a:spcAft>
                <a:spcPts val="0"/>
              </a:spcAft>
              <a:buClr>
                <a:schemeClr val="lt1"/>
              </a:buClr>
              <a:buSzPts val="1800"/>
              <a:buFont typeface="Arial"/>
              <a:buNone/>
              <a:defRPr sz="1800">
                <a:solidFill>
                  <a:schemeClr val="lt1"/>
                </a:solidFill>
              </a:defRPr>
            </a:lvl1pPr>
            <a:lvl2pPr marL="914400" lvl="1" indent="-228600" algn="l">
              <a:lnSpc>
                <a:spcPct val="90000"/>
              </a:lnSpc>
              <a:spcBef>
                <a:spcPts val="375"/>
              </a:spcBef>
              <a:spcAft>
                <a:spcPts val="0"/>
              </a:spcAft>
              <a:buClr>
                <a:schemeClr val="lt1"/>
              </a:buClr>
              <a:buSzPts val="1400"/>
              <a:buFont typeface="Arial"/>
              <a:buNone/>
              <a:defRPr>
                <a:solidFill>
                  <a:schemeClr val="lt1"/>
                </a:solidFill>
              </a:defRPr>
            </a:lvl2pPr>
            <a:lvl3pPr marL="1371600" lvl="2" indent="-228600" algn="l">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a:lnSpc>
                <a:spcPct val="90000"/>
              </a:lnSpc>
              <a:spcBef>
                <a:spcPts val="375"/>
              </a:spcBef>
              <a:spcAft>
                <a:spcPts val="0"/>
              </a:spcAft>
              <a:buClr>
                <a:schemeClr val="lt1"/>
              </a:buClr>
              <a:buSzPts val="1100"/>
              <a:buFont typeface="Arial"/>
              <a:buNone/>
              <a:defRPr>
                <a:solidFill>
                  <a:schemeClr val="lt1"/>
                </a:solidFill>
              </a:defRPr>
            </a:lvl4pPr>
            <a:lvl5pPr marL="2286000" lvl="4" indent="-228600" algn="l">
              <a:lnSpc>
                <a:spcPct val="90000"/>
              </a:lnSpc>
              <a:spcBef>
                <a:spcPts val="375"/>
              </a:spcBef>
              <a:spcAft>
                <a:spcPts val="0"/>
              </a:spcAft>
              <a:buClr>
                <a:schemeClr val="lt1"/>
              </a:buClr>
              <a:buSzPts val="1100"/>
              <a:buFont typeface="Arial"/>
              <a:buNone/>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36"/>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6"/>
          <p:cNvSpPr txBox="1">
            <a:spLocks noGrp="1"/>
          </p:cNvSpPr>
          <p:nvPr>
            <p:ph type="body" idx="1"/>
          </p:nvPr>
        </p:nvSpPr>
        <p:spPr>
          <a:xfrm>
            <a:off x="800100" y="1111250"/>
            <a:ext cx="7886700" cy="352147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5" name="Google Shape;35;p36"/>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36"/>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800"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37"/>
        <p:cNvGrpSpPr/>
        <p:nvPr/>
      </p:nvGrpSpPr>
      <p:grpSpPr>
        <a:xfrm>
          <a:off x="0" y="0"/>
          <a:ext cx="0" cy="0"/>
          <a:chOff x="0" y="0"/>
          <a:chExt cx="0" cy="0"/>
        </a:xfrm>
      </p:grpSpPr>
      <p:pic>
        <p:nvPicPr>
          <p:cNvPr id="38" name="Google Shape;38;p37"/>
          <p:cNvPicPr preferRelativeResize="0"/>
          <p:nvPr/>
        </p:nvPicPr>
        <p:blipFill rotWithShape="1">
          <a:blip r:embed="rId2">
            <a:alphaModFix/>
          </a:blip>
          <a:srcRect/>
          <a:stretch/>
        </p:blipFill>
        <p:spPr>
          <a:xfrm>
            <a:off x="4762" y="0"/>
            <a:ext cx="9134475" cy="5143500"/>
          </a:xfrm>
          <a:prstGeom prst="rect">
            <a:avLst/>
          </a:prstGeom>
          <a:noFill/>
          <a:ln>
            <a:noFill/>
          </a:ln>
        </p:spPr>
      </p:pic>
      <p:sp>
        <p:nvSpPr>
          <p:cNvPr id="39" name="Google Shape;39;p37"/>
          <p:cNvSpPr/>
          <p:nvPr/>
        </p:nvSpPr>
        <p:spPr>
          <a:xfrm>
            <a:off x="1562470" y="0"/>
            <a:ext cx="7581530" cy="5143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40" name="Google Shape;40;p37"/>
          <p:cNvSpPr txBox="1">
            <a:spLocks noGrp="1"/>
          </p:cNvSpPr>
          <p:nvPr>
            <p:ph type="title"/>
          </p:nvPr>
        </p:nvSpPr>
        <p:spPr>
          <a:xfrm>
            <a:off x="2041864" y="273845"/>
            <a:ext cx="6644935" cy="2101242"/>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2400"/>
              <a:buFont typeface="Arial"/>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7"/>
          <p:cNvSpPr txBox="1">
            <a:spLocks noGrp="1"/>
          </p:cNvSpPr>
          <p:nvPr>
            <p:ph type="body" idx="1"/>
          </p:nvPr>
        </p:nvSpPr>
        <p:spPr>
          <a:xfrm>
            <a:off x="2041864" y="2551580"/>
            <a:ext cx="6644935" cy="208114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lt1"/>
              </a:buClr>
              <a:buSzPts val="1800"/>
              <a:buFont typeface="Arial"/>
              <a:buAutoNum type="arabicPeriod"/>
              <a:defRPr>
                <a:solidFill>
                  <a:schemeClr val="lt1"/>
                </a:solidFill>
              </a:defRPr>
            </a:lvl1pPr>
            <a:lvl2pPr marL="914400" lvl="1" indent="-317500" algn="l">
              <a:lnSpc>
                <a:spcPct val="90000"/>
              </a:lnSpc>
              <a:spcBef>
                <a:spcPts val="375"/>
              </a:spcBef>
              <a:spcAft>
                <a:spcPts val="0"/>
              </a:spcAft>
              <a:buClr>
                <a:schemeClr val="lt1"/>
              </a:buClr>
              <a:buSzPts val="1400"/>
              <a:buFont typeface="Arial"/>
              <a:buAutoNum type="arabicPeriod"/>
              <a:defRPr>
                <a:solidFill>
                  <a:schemeClr val="lt1"/>
                </a:solidFill>
              </a:defRPr>
            </a:lvl2pPr>
            <a:lvl3pPr marL="1371600" lvl="2" indent="-304800" algn="l">
              <a:lnSpc>
                <a:spcPct val="90000"/>
              </a:lnSpc>
              <a:spcBef>
                <a:spcPts val="375"/>
              </a:spcBef>
              <a:spcAft>
                <a:spcPts val="0"/>
              </a:spcAft>
              <a:buClr>
                <a:schemeClr val="lt1"/>
              </a:buClr>
              <a:buSzPts val="1200"/>
              <a:buFont typeface="Arial"/>
              <a:buAutoNum type="arabicPeriod"/>
              <a:defRPr>
                <a:solidFill>
                  <a:schemeClr val="lt1"/>
                </a:solidFill>
              </a:defRPr>
            </a:lvl3pPr>
            <a:lvl4pPr marL="1828800" lvl="3" indent="-298450" algn="l">
              <a:lnSpc>
                <a:spcPct val="90000"/>
              </a:lnSpc>
              <a:spcBef>
                <a:spcPts val="375"/>
              </a:spcBef>
              <a:spcAft>
                <a:spcPts val="0"/>
              </a:spcAft>
              <a:buClr>
                <a:schemeClr val="lt1"/>
              </a:buClr>
              <a:buSzPts val="1100"/>
              <a:buFont typeface="Arial"/>
              <a:buAutoNum type="arabicPeriod"/>
              <a:defRPr>
                <a:solidFill>
                  <a:schemeClr val="lt1"/>
                </a:solidFill>
              </a:defRPr>
            </a:lvl4pPr>
            <a:lvl5pPr marL="2286000" lvl="4" indent="-298450" algn="l">
              <a:lnSpc>
                <a:spcPct val="90000"/>
              </a:lnSpc>
              <a:spcBef>
                <a:spcPts val="375"/>
              </a:spcBef>
              <a:spcAft>
                <a:spcPts val="0"/>
              </a:spcAft>
              <a:buClr>
                <a:schemeClr val="lt1"/>
              </a:buClr>
              <a:buSzPts val="1100"/>
              <a:buFont typeface="Arial"/>
              <a:buAutoNum type="arabicPeriod"/>
              <a:defRPr>
                <a:solidFill>
                  <a:schemeClr val="lt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38"/>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38"/>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38"/>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800"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9"/>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9"/>
          <p:cNvSpPr txBox="1">
            <a:spLocks noGrp="1"/>
          </p:cNvSpPr>
          <p:nvPr>
            <p:ph type="body" idx="1"/>
          </p:nvPr>
        </p:nvSpPr>
        <p:spPr>
          <a:xfrm>
            <a:off x="800100" y="1111250"/>
            <a:ext cx="3819525" cy="352147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 name="Google Shape;49;p39"/>
          <p:cNvSpPr txBox="1">
            <a:spLocks noGrp="1"/>
          </p:cNvSpPr>
          <p:nvPr>
            <p:ph type="body" idx="2"/>
          </p:nvPr>
        </p:nvSpPr>
        <p:spPr>
          <a:xfrm>
            <a:off x="5076824" y="1111250"/>
            <a:ext cx="3609975" cy="352147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39"/>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39"/>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sz="800"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losing Side">
  <p:cSld name="Closing Side">
    <p:spTree>
      <p:nvGrpSpPr>
        <p:cNvPr id="1" name="Shape 52"/>
        <p:cNvGrpSpPr/>
        <p:nvPr/>
      </p:nvGrpSpPr>
      <p:grpSpPr>
        <a:xfrm>
          <a:off x="0" y="0"/>
          <a:ext cx="0" cy="0"/>
          <a:chOff x="0" y="0"/>
          <a:chExt cx="0" cy="0"/>
        </a:xfrm>
      </p:grpSpPr>
      <p:pic>
        <p:nvPicPr>
          <p:cNvPr id="53" name="Google Shape;53;p40"/>
          <p:cNvPicPr preferRelativeResize="0"/>
          <p:nvPr/>
        </p:nvPicPr>
        <p:blipFill rotWithShape="1">
          <a:blip r:embed="rId2">
            <a:alphaModFix/>
          </a:blip>
          <a:srcRect/>
          <a:stretch/>
        </p:blipFill>
        <p:spPr>
          <a:xfrm>
            <a:off x="4762" y="0"/>
            <a:ext cx="9134475" cy="5143500"/>
          </a:xfrm>
          <a:prstGeom prst="rect">
            <a:avLst/>
          </a:prstGeom>
          <a:noFill/>
          <a:ln>
            <a:noFill/>
          </a:ln>
        </p:spPr>
      </p:pic>
      <p:sp>
        <p:nvSpPr>
          <p:cNvPr id="54" name="Google Shape;54;p40"/>
          <p:cNvSpPr txBox="1">
            <a:spLocks noGrp="1"/>
          </p:cNvSpPr>
          <p:nvPr>
            <p:ph type="title"/>
          </p:nvPr>
        </p:nvSpPr>
        <p:spPr>
          <a:xfrm>
            <a:off x="2037790" y="273845"/>
            <a:ext cx="6078069" cy="2101242"/>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2400"/>
              <a:buFont typeface="Arial"/>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0"/>
          <p:cNvSpPr txBox="1">
            <a:spLocks noGrp="1"/>
          </p:cNvSpPr>
          <p:nvPr>
            <p:ph type="body" idx="1"/>
          </p:nvPr>
        </p:nvSpPr>
        <p:spPr>
          <a:xfrm>
            <a:off x="2037790" y="2551580"/>
            <a:ext cx="6078069" cy="175216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750"/>
              </a:spcBef>
              <a:spcAft>
                <a:spcPts val="0"/>
              </a:spcAft>
              <a:buClr>
                <a:schemeClr val="dk1"/>
              </a:buClr>
              <a:buSzPts val="900"/>
              <a:buFont typeface="Arial"/>
              <a:buNone/>
              <a:defRPr sz="900">
                <a:solidFill>
                  <a:schemeClr val="dk1"/>
                </a:solidFill>
              </a:defRPr>
            </a:lvl1pPr>
            <a:lvl2pPr marL="914400" lvl="1" indent="-285750" algn="l">
              <a:lnSpc>
                <a:spcPct val="90000"/>
              </a:lnSpc>
              <a:spcBef>
                <a:spcPts val="375"/>
              </a:spcBef>
              <a:spcAft>
                <a:spcPts val="0"/>
              </a:spcAft>
              <a:buClr>
                <a:schemeClr val="dk1"/>
              </a:buClr>
              <a:buSzPts val="900"/>
              <a:buFont typeface="Arial"/>
              <a:buChar char="•"/>
              <a:defRPr sz="900">
                <a:solidFill>
                  <a:schemeClr val="dk1"/>
                </a:solidFill>
              </a:defRPr>
            </a:lvl2pPr>
            <a:lvl3pPr marL="1371600" lvl="2" indent="-285750" algn="l">
              <a:lnSpc>
                <a:spcPct val="90000"/>
              </a:lnSpc>
              <a:spcBef>
                <a:spcPts val="375"/>
              </a:spcBef>
              <a:spcAft>
                <a:spcPts val="0"/>
              </a:spcAft>
              <a:buClr>
                <a:schemeClr val="dk1"/>
              </a:buClr>
              <a:buSzPts val="900"/>
              <a:buFont typeface="Arial"/>
              <a:buChar char="•"/>
              <a:defRPr sz="900">
                <a:solidFill>
                  <a:schemeClr val="dk1"/>
                </a:solidFill>
              </a:defRPr>
            </a:lvl3pPr>
            <a:lvl4pPr marL="1828800" lvl="3" indent="-285750" algn="l">
              <a:lnSpc>
                <a:spcPct val="90000"/>
              </a:lnSpc>
              <a:spcBef>
                <a:spcPts val="375"/>
              </a:spcBef>
              <a:spcAft>
                <a:spcPts val="0"/>
              </a:spcAft>
              <a:buClr>
                <a:schemeClr val="dk1"/>
              </a:buClr>
              <a:buSzPts val="900"/>
              <a:buFont typeface="Arial"/>
              <a:buChar char="•"/>
              <a:defRPr sz="900">
                <a:solidFill>
                  <a:schemeClr val="dk1"/>
                </a:solidFill>
              </a:defRPr>
            </a:lvl4pPr>
            <a:lvl5pPr marL="2286000" lvl="4" indent="-285750" algn="l">
              <a:lnSpc>
                <a:spcPct val="90000"/>
              </a:lnSpc>
              <a:spcBef>
                <a:spcPts val="375"/>
              </a:spcBef>
              <a:spcAft>
                <a:spcPts val="0"/>
              </a:spcAft>
              <a:buClr>
                <a:schemeClr val="dk1"/>
              </a:buClr>
              <a:buSzPts val="900"/>
              <a:buFont typeface="Arial"/>
              <a:buChar char="•"/>
              <a:defRPr sz="900">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6" name="Google Shape;56;p40"/>
          <p:cNvPicPr preferRelativeResize="0"/>
          <p:nvPr/>
        </p:nvPicPr>
        <p:blipFill rotWithShape="1">
          <a:blip r:embed="rId3">
            <a:alphaModFix/>
          </a:blip>
          <a:srcRect/>
          <a:stretch/>
        </p:blipFill>
        <p:spPr>
          <a:xfrm>
            <a:off x="2037791" y="4457700"/>
            <a:ext cx="1076325" cy="342000"/>
          </a:xfrm>
          <a:prstGeom prst="rect">
            <a:avLst/>
          </a:prstGeom>
          <a:noFill/>
          <a:ln>
            <a:noFill/>
          </a:ln>
        </p:spPr>
      </p:pic>
      <p:pic>
        <p:nvPicPr>
          <p:cNvPr id="57" name="Google Shape;57;p40" descr="A blue and yellow logo&#10;&#10;Description automatically generated"/>
          <p:cNvPicPr preferRelativeResize="0"/>
          <p:nvPr/>
        </p:nvPicPr>
        <p:blipFill rotWithShape="1">
          <a:blip r:embed="rId4">
            <a:alphaModFix/>
          </a:blip>
          <a:srcRect/>
          <a:stretch/>
        </p:blipFill>
        <p:spPr>
          <a:xfrm>
            <a:off x="2021121" y="4447883"/>
            <a:ext cx="1227358" cy="4217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58"/>
        <p:cNvGrpSpPr/>
        <p:nvPr/>
      </p:nvGrpSpPr>
      <p:grpSpPr>
        <a:xfrm>
          <a:off x="0" y="0"/>
          <a:ext cx="0" cy="0"/>
          <a:chOff x="0" y="0"/>
          <a:chExt cx="0" cy="0"/>
        </a:xfrm>
      </p:grpSpPr>
      <p:pic>
        <p:nvPicPr>
          <p:cNvPr id="59" name="Google Shape;59;p41" descr="A cityscape with a blue and white banner&#10;&#10;Description automatically generated"/>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60" name="Google Shape;60;p41"/>
          <p:cNvSpPr txBox="1">
            <a:spLocks noGrp="1"/>
          </p:cNvSpPr>
          <p:nvPr>
            <p:ph type="ctrTitle"/>
          </p:nvPr>
        </p:nvSpPr>
        <p:spPr>
          <a:xfrm>
            <a:off x="3048267" y="3962400"/>
            <a:ext cx="5625378" cy="397578"/>
          </a:xfrm>
          <a:prstGeom prst="rect">
            <a:avLst/>
          </a:prstGeom>
          <a:noFill/>
          <a:ln>
            <a:noFill/>
          </a:ln>
        </p:spPr>
        <p:txBody>
          <a:bodyPr spcFirstLastPara="1" wrap="square" lIns="0" tIns="0" rIns="0" bIns="0" anchor="ctr" anchorCtr="0">
            <a:normAutofit/>
          </a:bodyPr>
          <a:lstStyle>
            <a:lvl1pPr lvl="0" algn="r">
              <a:lnSpc>
                <a:spcPct val="90000"/>
              </a:lnSpc>
              <a:spcBef>
                <a:spcPts val="0"/>
              </a:spcBef>
              <a:spcAft>
                <a:spcPts val="0"/>
              </a:spcAft>
              <a:buClr>
                <a:schemeClr val="dk1"/>
              </a:buClr>
              <a:buSzPts val="2000"/>
              <a:buFont typeface="Arial"/>
              <a:buNone/>
              <a:defRPr sz="2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1"/>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2"/>
          <p:cNvPicPr preferRelativeResize="0"/>
          <p:nvPr/>
        </p:nvPicPr>
        <p:blipFill rotWithShape="1">
          <a:blip r:embed="rId17">
            <a:alphaModFix/>
          </a:blip>
          <a:srcRect/>
          <a:stretch/>
        </p:blipFill>
        <p:spPr>
          <a:xfrm>
            <a:off x="4762" y="0"/>
            <a:ext cx="9134475" cy="5143500"/>
          </a:xfrm>
          <a:prstGeom prst="rect">
            <a:avLst/>
          </a:prstGeom>
          <a:noFill/>
          <a:ln>
            <a:noFill/>
          </a:ln>
        </p:spPr>
      </p:pic>
      <p:sp>
        <p:nvSpPr>
          <p:cNvPr id="11" name="Google Shape;11;p32"/>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2"/>
          <p:cNvSpPr txBox="1">
            <a:spLocks noGrp="1"/>
          </p:cNvSpPr>
          <p:nvPr>
            <p:ph type="body" idx="1"/>
          </p:nvPr>
        </p:nvSpPr>
        <p:spPr>
          <a:xfrm>
            <a:off x="800100" y="1111250"/>
            <a:ext cx="7886700" cy="3521473"/>
          </a:xfrm>
          <a:prstGeom prst="rect">
            <a:avLst/>
          </a:prstGeom>
          <a:noFill/>
          <a:ln>
            <a:noFill/>
          </a:ln>
        </p:spPr>
        <p:txBody>
          <a:bodyPr spcFirstLastPara="1" wrap="square" lIns="0" tIns="0" rIns="0" bIns="0" anchor="t" anchorCtr="0">
            <a:normAutofit/>
          </a:bodyPr>
          <a:lstStyle>
            <a:lvl1pPr marL="457200" marR="0" lvl="0" indent="-342900" algn="l" rtl="0">
              <a:lnSpc>
                <a:spcPct val="90000"/>
              </a:lnSpc>
              <a:spcBef>
                <a:spcPts val="7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8450"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90000"/>
              </a:lnSpc>
              <a:spcBef>
                <a:spcPts val="375"/>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3" name="Google Shape;13;p32"/>
          <p:cNvSpPr txBox="1">
            <a:spLocks noGrp="1"/>
          </p:cNvSpPr>
          <p:nvPr>
            <p:ph type="dt" idx="10"/>
          </p:nvPr>
        </p:nvSpPr>
        <p:spPr>
          <a:xfrm>
            <a:off x="7176304" y="4767263"/>
            <a:ext cx="1204216" cy="273844"/>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8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2"/>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SzPts val="1400"/>
              <a:buNone/>
              <a:defRPr sz="8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32"/>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1" i="0" u="none" strike="noStrike" cap="none">
                <a:solidFill>
                  <a:schemeClr val="dk1"/>
                </a:solidFill>
                <a:latin typeface="Arial"/>
                <a:ea typeface="Arial"/>
                <a:cs typeface="Arial"/>
                <a:sym typeface="Arial"/>
              </a:defRPr>
            </a:lvl1pPr>
            <a:lvl2pPr marL="0" marR="0" lvl="1" indent="0" algn="r" rtl="0">
              <a:spcBef>
                <a:spcPts val="0"/>
              </a:spcBef>
              <a:buNone/>
              <a:defRPr sz="800" b="1" i="0" u="none" strike="noStrike" cap="none">
                <a:solidFill>
                  <a:schemeClr val="dk1"/>
                </a:solidFill>
                <a:latin typeface="Arial"/>
                <a:ea typeface="Arial"/>
                <a:cs typeface="Arial"/>
                <a:sym typeface="Arial"/>
              </a:defRPr>
            </a:lvl2pPr>
            <a:lvl3pPr marL="0" marR="0" lvl="2" indent="0" algn="r" rtl="0">
              <a:spcBef>
                <a:spcPts val="0"/>
              </a:spcBef>
              <a:buNone/>
              <a:defRPr sz="800" b="1" i="0" u="none" strike="noStrike" cap="none">
                <a:solidFill>
                  <a:schemeClr val="dk1"/>
                </a:solidFill>
                <a:latin typeface="Arial"/>
                <a:ea typeface="Arial"/>
                <a:cs typeface="Arial"/>
                <a:sym typeface="Arial"/>
              </a:defRPr>
            </a:lvl3pPr>
            <a:lvl4pPr marL="0" marR="0" lvl="3" indent="0" algn="r" rtl="0">
              <a:spcBef>
                <a:spcPts val="0"/>
              </a:spcBef>
              <a:buNone/>
              <a:defRPr sz="800" b="1" i="0" u="none" strike="noStrike" cap="none">
                <a:solidFill>
                  <a:schemeClr val="dk1"/>
                </a:solidFill>
                <a:latin typeface="Arial"/>
                <a:ea typeface="Arial"/>
                <a:cs typeface="Arial"/>
                <a:sym typeface="Arial"/>
              </a:defRPr>
            </a:lvl4pPr>
            <a:lvl5pPr marL="0" marR="0" lvl="4" indent="0" algn="r" rtl="0">
              <a:spcBef>
                <a:spcPts val="0"/>
              </a:spcBef>
              <a:buNone/>
              <a:defRPr sz="800" b="1" i="0" u="none" strike="noStrike" cap="none">
                <a:solidFill>
                  <a:schemeClr val="dk1"/>
                </a:solidFill>
                <a:latin typeface="Arial"/>
                <a:ea typeface="Arial"/>
                <a:cs typeface="Arial"/>
                <a:sym typeface="Arial"/>
              </a:defRPr>
            </a:lvl5pPr>
            <a:lvl6pPr marL="0" marR="0" lvl="5" indent="0" algn="r" rtl="0">
              <a:spcBef>
                <a:spcPts val="0"/>
              </a:spcBef>
              <a:buNone/>
              <a:defRPr sz="800" b="1" i="0" u="none" strike="noStrike" cap="none">
                <a:solidFill>
                  <a:schemeClr val="dk1"/>
                </a:solidFill>
                <a:latin typeface="Arial"/>
                <a:ea typeface="Arial"/>
                <a:cs typeface="Arial"/>
                <a:sym typeface="Arial"/>
              </a:defRPr>
            </a:lvl6pPr>
            <a:lvl7pPr marL="0" marR="0" lvl="6" indent="0" algn="r" rtl="0">
              <a:spcBef>
                <a:spcPts val="0"/>
              </a:spcBef>
              <a:buNone/>
              <a:defRPr sz="800" b="1" i="0" u="none" strike="noStrike" cap="none">
                <a:solidFill>
                  <a:schemeClr val="dk1"/>
                </a:solidFill>
                <a:latin typeface="Arial"/>
                <a:ea typeface="Arial"/>
                <a:cs typeface="Arial"/>
                <a:sym typeface="Arial"/>
              </a:defRPr>
            </a:lvl7pPr>
            <a:lvl8pPr marL="0" marR="0" lvl="7" indent="0" algn="r" rtl="0">
              <a:spcBef>
                <a:spcPts val="0"/>
              </a:spcBef>
              <a:buNone/>
              <a:defRPr sz="800" b="1" i="0" u="none" strike="noStrike" cap="none">
                <a:solidFill>
                  <a:schemeClr val="dk1"/>
                </a:solidFill>
                <a:latin typeface="Arial"/>
                <a:ea typeface="Arial"/>
                <a:cs typeface="Arial"/>
                <a:sym typeface="Arial"/>
              </a:defRPr>
            </a:lvl8pPr>
            <a:lvl9pPr marL="0" marR="0" lvl="8" indent="0" algn="r" rtl="0">
              <a:spcBef>
                <a:spcPts val="0"/>
              </a:spcBef>
              <a:buNone/>
              <a:defRPr sz="8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32" descr="A blue and yellow logo&#10;&#10;Description automatically generated"/>
          <p:cNvPicPr preferRelativeResize="0"/>
          <p:nvPr/>
        </p:nvPicPr>
        <p:blipFill rotWithShape="1">
          <a:blip r:embed="rId18">
            <a:alphaModFix/>
          </a:blip>
          <a:srcRect/>
          <a:stretch/>
        </p:blipFill>
        <p:spPr>
          <a:xfrm>
            <a:off x="773986" y="4737101"/>
            <a:ext cx="796887" cy="2738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clinflo.com/biomedical-concepts-the-key-to-unlocking-meaningful-clinical-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iki.cdisc.org/display/ARSP/Analysis+Results+Standard+User+Guide+v1.0"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cdisc-org.github.io/analysis-results-standard/"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ctrTitle"/>
          </p:nvPr>
        </p:nvSpPr>
        <p:spPr>
          <a:xfrm>
            <a:off x="470355" y="3435928"/>
            <a:ext cx="8548954" cy="924051"/>
          </a:xfrm>
          <a:prstGeom prst="rect">
            <a:avLst/>
          </a:prstGeom>
          <a:noFill/>
          <a:ln>
            <a:noFill/>
          </a:ln>
        </p:spPr>
        <p:txBody>
          <a:bodyPr spcFirstLastPara="1" wrap="square" lIns="0" tIns="0" rIns="0" bIns="0" anchor="ctr" anchorCtr="0">
            <a:normAutofit/>
          </a:bodyPr>
          <a:lstStyle/>
          <a:p>
            <a:pPr marL="0" lvl="0" indent="0" algn="r" rtl="0">
              <a:lnSpc>
                <a:spcPct val="90000"/>
              </a:lnSpc>
              <a:spcBef>
                <a:spcPts val="0"/>
              </a:spcBef>
              <a:spcAft>
                <a:spcPts val="0"/>
              </a:spcAft>
              <a:buClr>
                <a:schemeClr val="dk1"/>
              </a:buClr>
              <a:buSzPts val="2000"/>
              <a:buFont typeface="Arial"/>
              <a:buNone/>
            </a:pPr>
            <a:r>
              <a:rPr lang="en-US"/>
              <a:t>Analysis Concepts Definition:</a:t>
            </a:r>
            <a:br>
              <a:rPr lang="en-US"/>
            </a:br>
            <a:r>
              <a:rPr lang="en-US"/>
              <a:t>Initial Perspectives from the CDISC Working Group</a:t>
            </a:r>
            <a:endParaRPr/>
          </a:p>
        </p:txBody>
      </p:sp>
      <p:sp>
        <p:nvSpPr>
          <p:cNvPr id="89" name="Google Shape;89;p2"/>
          <p:cNvSpPr txBox="1">
            <a:spLocks noGrp="1"/>
          </p:cNvSpPr>
          <p:nvPr>
            <p:ph type="subTitle" idx="1"/>
          </p:nvPr>
        </p:nvSpPr>
        <p:spPr>
          <a:xfrm>
            <a:off x="3892550" y="4359979"/>
            <a:ext cx="4781095" cy="783522"/>
          </a:xfrm>
          <a:prstGeom prst="rect">
            <a:avLst/>
          </a:prstGeom>
          <a:noFill/>
          <a:ln>
            <a:noFill/>
          </a:ln>
        </p:spPr>
        <p:txBody>
          <a:bodyPr spcFirstLastPara="1" wrap="square" lIns="0" tIns="0" rIns="0" bIns="0" anchor="t" anchorCtr="0">
            <a:normAutofit/>
          </a:bodyPr>
          <a:lstStyle/>
          <a:p>
            <a:pPr marL="0" lvl="0" indent="0" algn="r" rtl="0">
              <a:lnSpc>
                <a:spcPct val="100000"/>
              </a:lnSpc>
              <a:spcBef>
                <a:spcPts val="0"/>
              </a:spcBef>
              <a:spcAft>
                <a:spcPts val="0"/>
              </a:spcAft>
              <a:buClr>
                <a:schemeClr val="dk1"/>
              </a:buClr>
              <a:buSzPts val="1600"/>
              <a:buNone/>
            </a:pPr>
            <a:r>
              <a:rPr lang="en-US" sz="1600"/>
              <a:t>Bhavin Busa, Clymb Clinical</a:t>
            </a:r>
            <a:endParaRPr/>
          </a:p>
          <a:p>
            <a:pPr marL="0" lvl="0" indent="0" algn="r" rtl="0">
              <a:lnSpc>
                <a:spcPct val="100000"/>
              </a:lnSpc>
              <a:spcBef>
                <a:spcPts val="0"/>
              </a:spcBef>
              <a:spcAft>
                <a:spcPts val="0"/>
              </a:spcAft>
              <a:buClr>
                <a:schemeClr val="dk1"/>
              </a:buClr>
              <a:buSzPts val="1600"/>
              <a:buNone/>
            </a:pPr>
            <a:r>
              <a:rPr lang="en-US" sz="1600"/>
              <a:t>Brian Harris, AstraZeneca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382920c8ff5_0_11"/>
          <p:cNvSpPr txBox="1">
            <a:spLocks noGrp="1"/>
          </p:cNvSpPr>
          <p:nvPr>
            <p:ph type="sldNum" idx="12"/>
          </p:nvPr>
        </p:nvSpPr>
        <p:spPr>
          <a:xfrm>
            <a:off x="8380520" y="4741750"/>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193" name="Google Shape;193;g382920c8ff5_0_11"/>
          <p:cNvPicPr preferRelativeResize="0"/>
          <p:nvPr/>
        </p:nvPicPr>
        <p:blipFill>
          <a:blip r:embed="rId3">
            <a:alphaModFix/>
          </a:blip>
          <a:stretch>
            <a:fillRect/>
          </a:stretch>
        </p:blipFill>
        <p:spPr>
          <a:xfrm>
            <a:off x="868589" y="972975"/>
            <a:ext cx="3017329" cy="1850625"/>
          </a:xfrm>
          <a:prstGeom prst="rect">
            <a:avLst/>
          </a:prstGeom>
          <a:noFill/>
          <a:ln>
            <a:noFill/>
          </a:ln>
        </p:spPr>
      </p:pic>
      <p:sp>
        <p:nvSpPr>
          <p:cNvPr id="194" name="Google Shape;194;g382920c8ff5_0_11"/>
          <p:cNvSpPr txBox="1"/>
          <p:nvPr/>
        </p:nvSpPr>
        <p:spPr>
          <a:xfrm>
            <a:off x="2476881" y="897101"/>
            <a:ext cx="87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C27BA0"/>
                </a:solidFill>
              </a:rPr>
              <a:t>USDM</a:t>
            </a:r>
            <a:endParaRPr sz="1800">
              <a:solidFill>
                <a:srgbClr val="C27BA0"/>
              </a:solidFill>
            </a:endParaRPr>
          </a:p>
        </p:txBody>
      </p:sp>
      <p:cxnSp>
        <p:nvCxnSpPr>
          <p:cNvPr id="195" name="Google Shape;195;g382920c8ff5_0_11"/>
          <p:cNvCxnSpPr/>
          <p:nvPr/>
        </p:nvCxnSpPr>
        <p:spPr>
          <a:xfrm rot="10800000">
            <a:off x="4260353" y="754325"/>
            <a:ext cx="0" cy="2626200"/>
          </a:xfrm>
          <a:prstGeom prst="straightConnector1">
            <a:avLst/>
          </a:prstGeom>
          <a:noFill/>
          <a:ln w="9525" cap="flat" cmpd="sng">
            <a:solidFill>
              <a:srgbClr val="4A86E8"/>
            </a:solidFill>
            <a:prstDash val="dash"/>
            <a:round/>
            <a:headEnd type="none" w="med" len="med"/>
            <a:tailEnd type="none" w="med" len="med"/>
          </a:ln>
        </p:spPr>
      </p:cxnSp>
      <p:sp>
        <p:nvSpPr>
          <p:cNvPr id="196" name="Google Shape;196;g382920c8ff5_0_11"/>
          <p:cNvSpPr/>
          <p:nvPr/>
        </p:nvSpPr>
        <p:spPr>
          <a:xfrm>
            <a:off x="601982" y="3350157"/>
            <a:ext cx="1044300" cy="683400"/>
          </a:xfrm>
          <a:prstGeom prst="roundRect">
            <a:avLst>
              <a:gd name="adj" fmla="val 16667"/>
            </a:avLst>
          </a:prstGeom>
          <a:solidFill>
            <a:srgbClr val="63B1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Protocol</a:t>
            </a:r>
            <a:endParaRPr sz="1200">
              <a:solidFill>
                <a:schemeClr val="lt1"/>
              </a:solidFill>
            </a:endParaRPr>
          </a:p>
        </p:txBody>
      </p:sp>
      <p:sp>
        <p:nvSpPr>
          <p:cNvPr id="197" name="Google Shape;197;g382920c8ff5_0_11"/>
          <p:cNvSpPr/>
          <p:nvPr/>
        </p:nvSpPr>
        <p:spPr>
          <a:xfrm>
            <a:off x="7939283" y="3366489"/>
            <a:ext cx="1044300" cy="6834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CSR</a:t>
            </a:r>
            <a:endParaRPr sz="1200">
              <a:solidFill>
                <a:schemeClr val="lt1"/>
              </a:solidFill>
            </a:endParaRPr>
          </a:p>
        </p:txBody>
      </p:sp>
      <p:cxnSp>
        <p:nvCxnSpPr>
          <p:cNvPr id="198" name="Google Shape;198;g382920c8ff5_0_11"/>
          <p:cNvCxnSpPr>
            <a:stCxn id="196" idx="3"/>
            <a:endCxn id="197" idx="1"/>
          </p:cNvCxnSpPr>
          <p:nvPr/>
        </p:nvCxnSpPr>
        <p:spPr>
          <a:xfrm>
            <a:off x="1646282" y="3691857"/>
            <a:ext cx="6293100" cy="16200"/>
          </a:xfrm>
          <a:prstGeom prst="straightConnector1">
            <a:avLst/>
          </a:prstGeom>
          <a:noFill/>
          <a:ln w="28575" cap="flat" cmpd="sng">
            <a:solidFill>
              <a:srgbClr val="4A86E8"/>
            </a:solidFill>
            <a:prstDash val="solid"/>
            <a:round/>
            <a:headEnd type="none" w="med" len="med"/>
            <a:tailEnd type="none" w="med" len="med"/>
          </a:ln>
        </p:spPr>
      </p:cxnSp>
      <p:sp>
        <p:nvSpPr>
          <p:cNvPr id="199" name="Google Shape;199;g382920c8ff5_0_11"/>
          <p:cNvSpPr/>
          <p:nvPr/>
        </p:nvSpPr>
        <p:spPr>
          <a:xfrm>
            <a:off x="1836374" y="3350147"/>
            <a:ext cx="1044300" cy="683400"/>
          </a:xfrm>
          <a:prstGeom prst="roundRect">
            <a:avLst>
              <a:gd name="adj" fmla="val 16667"/>
            </a:avLst>
          </a:prstGeom>
          <a:solidFill>
            <a:srgbClr val="EDAA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CDASH</a:t>
            </a:r>
            <a:endParaRPr sz="1200">
              <a:solidFill>
                <a:schemeClr val="lt1"/>
              </a:solidFill>
            </a:endParaRPr>
          </a:p>
          <a:p>
            <a:pPr marL="0" lvl="0" indent="0" algn="ctr" rtl="0">
              <a:spcBef>
                <a:spcPts val="0"/>
              </a:spcBef>
              <a:spcAft>
                <a:spcPts val="0"/>
              </a:spcAft>
              <a:buNone/>
            </a:pPr>
            <a:r>
              <a:rPr lang="en-US" sz="1200">
                <a:solidFill>
                  <a:schemeClr val="lt1"/>
                </a:solidFill>
              </a:rPr>
              <a:t>(Collection)</a:t>
            </a:r>
            <a:endParaRPr sz="1200">
              <a:solidFill>
                <a:schemeClr val="lt1"/>
              </a:solidFill>
            </a:endParaRPr>
          </a:p>
        </p:txBody>
      </p:sp>
      <p:sp>
        <p:nvSpPr>
          <p:cNvPr id="200" name="Google Shape;200;g382920c8ff5_0_11"/>
          <p:cNvSpPr/>
          <p:nvPr/>
        </p:nvSpPr>
        <p:spPr>
          <a:xfrm>
            <a:off x="3070778" y="3350150"/>
            <a:ext cx="1088400" cy="683400"/>
          </a:xfrm>
          <a:prstGeom prst="roundRect">
            <a:avLst>
              <a:gd name="adj" fmla="val 16667"/>
            </a:avLst>
          </a:prstGeom>
          <a:solidFill>
            <a:srgbClr val="1346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SDTM</a:t>
            </a:r>
            <a:endParaRPr sz="1200">
              <a:solidFill>
                <a:schemeClr val="lt1"/>
              </a:solidFill>
            </a:endParaRPr>
          </a:p>
          <a:p>
            <a:pPr marL="0" lvl="0" indent="0" algn="ctr" rtl="0">
              <a:spcBef>
                <a:spcPts val="0"/>
              </a:spcBef>
              <a:spcAft>
                <a:spcPts val="0"/>
              </a:spcAft>
              <a:buNone/>
            </a:pPr>
            <a:r>
              <a:rPr lang="en-US" sz="1200">
                <a:solidFill>
                  <a:schemeClr val="lt1"/>
                </a:solidFill>
              </a:rPr>
              <a:t>(Tabulation)</a:t>
            </a:r>
            <a:endParaRPr sz="1200">
              <a:solidFill>
                <a:schemeClr val="lt1"/>
              </a:solidFill>
            </a:endParaRPr>
          </a:p>
        </p:txBody>
      </p:sp>
      <p:sp>
        <p:nvSpPr>
          <p:cNvPr id="201" name="Google Shape;201;g382920c8ff5_0_11"/>
          <p:cNvSpPr/>
          <p:nvPr/>
        </p:nvSpPr>
        <p:spPr>
          <a:xfrm>
            <a:off x="4349275" y="3366507"/>
            <a:ext cx="1044300" cy="683400"/>
          </a:xfrm>
          <a:prstGeom prst="roundRect">
            <a:avLst>
              <a:gd name="adj" fmla="val 16667"/>
            </a:avLst>
          </a:prstGeom>
          <a:solidFill>
            <a:srgbClr val="C945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ADaM</a:t>
            </a:r>
            <a:endParaRPr sz="1200">
              <a:solidFill>
                <a:schemeClr val="lt1"/>
              </a:solidFill>
            </a:endParaRPr>
          </a:p>
          <a:p>
            <a:pPr marL="0" lvl="0" indent="0" algn="ctr" rtl="0">
              <a:spcBef>
                <a:spcPts val="0"/>
              </a:spcBef>
              <a:spcAft>
                <a:spcPts val="0"/>
              </a:spcAft>
              <a:buNone/>
            </a:pPr>
            <a:r>
              <a:rPr lang="en-US" sz="1200">
                <a:solidFill>
                  <a:schemeClr val="lt1"/>
                </a:solidFill>
              </a:rPr>
              <a:t>(Analysis Data)</a:t>
            </a:r>
            <a:endParaRPr sz="1200">
              <a:solidFill>
                <a:schemeClr val="lt1"/>
              </a:solidFill>
            </a:endParaRPr>
          </a:p>
        </p:txBody>
      </p:sp>
      <p:sp>
        <p:nvSpPr>
          <p:cNvPr id="202" name="Google Shape;202;g382920c8ff5_0_11"/>
          <p:cNvSpPr/>
          <p:nvPr/>
        </p:nvSpPr>
        <p:spPr>
          <a:xfrm>
            <a:off x="5583675" y="3366507"/>
            <a:ext cx="1044300" cy="683400"/>
          </a:xfrm>
          <a:prstGeom prst="roundRect">
            <a:avLst>
              <a:gd name="adj" fmla="val 16667"/>
            </a:avLst>
          </a:prstGeom>
          <a:solidFill>
            <a:srgbClr val="40B3E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ARD</a:t>
            </a:r>
            <a:endParaRPr sz="1200">
              <a:solidFill>
                <a:schemeClr val="lt1"/>
              </a:solidFill>
            </a:endParaRPr>
          </a:p>
          <a:p>
            <a:pPr marL="0" lvl="0" indent="0" algn="ctr" rtl="0">
              <a:spcBef>
                <a:spcPts val="0"/>
              </a:spcBef>
              <a:spcAft>
                <a:spcPts val="0"/>
              </a:spcAft>
              <a:buNone/>
            </a:pPr>
            <a:r>
              <a:rPr lang="en-US" sz="1200">
                <a:solidFill>
                  <a:schemeClr val="lt1"/>
                </a:solidFill>
              </a:rPr>
              <a:t>(Analysis Results)</a:t>
            </a:r>
            <a:endParaRPr sz="1200">
              <a:solidFill>
                <a:schemeClr val="lt1"/>
              </a:solidFill>
            </a:endParaRPr>
          </a:p>
        </p:txBody>
      </p:sp>
      <p:sp>
        <p:nvSpPr>
          <p:cNvPr id="203" name="Google Shape;203;g382920c8ff5_0_11"/>
          <p:cNvSpPr/>
          <p:nvPr/>
        </p:nvSpPr>
        <p:spPr>
          <a:xfrm>
            <a:off x="6761478" y="3366500"/>
            <a:ext cx="1044300" cy="683400"/>
          </a:xfrm>
          <a:prstGeom prst="roundRect">
            <a:avLst>
              <a:gd name="adj" fmla="val 16667"/>
            </a:avLst>
          </a:prstGeom>
          <a:solidFill>
            <a:srgbClr val="5532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TFL</a:t>
            </a:r>
            <a:endParaRPr sz="1200">
              <a:solidFill>
                <a:schemeClr val="lt1"/>
              </a:solidFill>
            </a:endParaRPr>
          </a:p>
          <a:p>
            <a:pPr marL="0" lvl="0" indent="0" algn="ctr" rtl="0">
              <a:spcBef>
                <a:spcPts val="0"/>
              </a:spcBef>
              <a:spcAft>
                <a:spcPts val="0"/>
              </a:spcAft>
              <a:buNone/>
            </a:pPr>
            <a:r>
              <a:rPr lang="en-US" sz="1200">
                <a:solidFill>
                  <a:schemeClr val="lt1"/>
                </a:solidFill>
              </a:rPr>
              <a:t>(Analysis Outputs)</a:t>
            </a:r>
            <a:endParaRPr sz="1200">
              <a:solidFill>
                <a:schemeClr val="lt1"/>
              </a:solidFill>
            </a:endParaRPr>
          </a:p>
        </p:txBody>
      </p:sp>
      <p:cxnSp>
        <p:nvCxnSpPr>
          <p:cNvPr id="204" name="Google Shape;204;g382920c8ff5_0_11"/>
          <p:cNvCxnSpPr>
            <a:stCxn id="196" idx="2"/>
            <a:endCxn id="197" idx="2"/>
          </p:cNvCxnSpPr>
          <p:nvPr/>
        </p:nvCxnSpPr>
        <p:spPr>
          <a:xfrm rot="-5400000" flipH="1">
            <a:off x="4784732" y="372957"/>
            <a:ext cx="16200" cy="7337400"/>
          </a:xfrm>
          <a:prstGeom prst="bentConnector3">
            <a:avLst>
              <a:gd name="adj1" fmla="val 1570723"/>
            </a:avLst>
          </a:prstGeom>
          <a:noFill/>
          <a:ln w="28575" cap="flat" cmpd="sng">
            <a:solidFill>
              <a:srgbClr val="3C78D8"/>
            </a:solidFill>
            <a:prstDash val="solid"/>
            <a:round/>
            <a:headEnd type="none" w="med" len="med"/>
            <a:tailEnd type="stealth" w="med" len="med"/>
          </a:ln>
        </p:spPr>
      </p:cxnSp>
      <p:grpSp>
        <p:nvGrpSpPr>
          <p:cNvPr id="205" name="Google Shape;205;g382920c8ff5_0_11"/>
          <p:cNvGrpSpPr/>
          <p:nvPr/>
        </p:nvGrpSpPr>
        <p:grpSpPr>
          <a:xfrm>
            <a:off x="3979723" y="812275"/>
            <a:ext cx="3809326" cy="1935449"/>
            <a:chOff x="3979723" y="812275"/>
            <a:chExt cx="3809326" cy="1935449"/>
          </a:xfrm>
        </p:grpSpPr>
        <p:grpSp>
          <p:nvGrpSpPr>
            <p:cNvPr id="206" name="Google Shape;206;g382920c8ff5_0_11"/>
            <p:cNvGrpSpPr/>
            <p:nvPr/>
          </p:nvGrpSpPr>
          <p:grpSpPr>
            <a:xfrm>
              <a:off x="3979723" y="897100"/>
              <a:ext cx="3809326" cy="1850624"/>
              <a:chOff x="3979723" y="897100"/>
              <a:chExt cx="3809326" cy="1850624"/>
            </a:xfrm>
          </p:grpSpPr>
          <p:pic>
            <p:nvPicPr>
              <p:cNvPr id="207" name="Google Shape;207;g382920c8ff5_0_11"/>
              <p:cNvPicPr preferRelativeResize="0"/>
              <p:nvPr/>
            </p:nvPicPr>
            <p:blipFill>
              <a:blip r:embed="rId4">
                <a:alphaModFix/>
              </a:blip>
              <a:stretch>
                <a:fillRect/>
              </a:stretch>
            </p:blipFill>
            <p:spPr>
              <a:xfrm>
                <a:off x="5013148" y="897100"/>
                <a:ext cx="2775901" cy="1850624"/>
              </a:xfrm>
              <a:prstGeom prst="rect">
                <a:avLst/>
              </a:prstGeom>
              <a:noFill/>
              <a:ln>
                <a:noFill/>
              </a:ln>
            </p:spPr>
          </p:pic>
          <p:sp>
            <p:nvSpPr>
              <p:cNvPr id="208" name="Google Shape;208;g382920c8ff5_0_11"/>
              <p:cNvSpPr/>
              <p:nvPr/>
            </p:nvSpPr>
            <p:spPr>
              <a:xfrm rot="5400000">
                <a:off x="4195273" y="1279250"/>
                <a:ext cx="375900" cy="807000"/>
              </a:xfrm>
              <a:prstGeom prst="upArrow">
                <a:avLst>
                  <a:gd name="adj1" fmla="val 50000"/>
                  <a:gd name="adj2" fmla="val 545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09" name="Google Shape;209;g382920c8ff5_0_11"/>
            <p:cNvSpPr txBox="1"/>
            <p:nvPr/>
          </p:nvSpPr>
          <p:spPr>
            <a:xfrm>
              <a:off x="6384949" y="812275"/>
              <a:ext cx="108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C27BA0"/>
                  </a:solidFill>
                </a:rPr>
                <a:t>ARS/ARD</a:t>
              </a:r>
              <a:endParaRPr sz="1600">
                <a:solidFill>
                  <a:srgbClr val="C27BA0"/>
                </a:solidFill>
              </a:endParaRPr>
            </a:p>
          </p:txBody>
        </p:sp>
      </p:grpSp>
      <p:sp>
        <p:nvSpPr>
          <p:cNvPr id="210" name="Google Shape;210;g382920c8ff5_0_11"/>
          <p:cNvSpPr txBox="1">
            <a:spLocks noGrp="1"/>
          </p:cNvSpPr>
          <p:nvPr>
            <p:ph type="title"/>
          </p:nvPr>
        </p:nvSpPr>
        <p:spPr>
          <a:xfrm>
            <a:off x="741613" y="16711"/>
            <a:ext cx="7886700" cy="6813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1900"/>
              <a:t>Protocol to CSR: Standards-Driven Conceptual Mapping</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36589c6c005_0_25"/>
          <p:cNvSpPr txBox="1">
            <a:spLocks noGrp="1"/>
          </p:cNvSpPr>
          <p:nvPr>
            <p:ph type="title"/>
          </p:nvPr>
        </p:nvSpPr>
        <p:spPr>
          <a:xfrm>
            <a:off x="740000" y="0"/>
            <a:ext cx="7995000" cy="787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a:t>Analysis Concepts: Building Blocks for the Digital SAP</a:t>
            </a:r>
            <a:endParaRPr/>
          </a:p>
        </p:txBody>
      </p:sp>
      <p:sp>
        <p:nvSpPr>
          <p:cNvPr id="217" name="Google Shape;217;g36589c6c005_0_25"/>
          <p:cNvSpPr txBox="1">
            <a:spLocks noGrp="1"/>
          </p:cNvSpPr>
          <p:nvPr>
            <p:ph type="body" idx="1"/>
          </p:nvPr>
        </p:nvSpPr>
        <p:spPr>
          <a:xfrm>
            <a:off x="740000" y="873399"/>
            <a:ext cx="8250300" cy="4125900"/>
          </a:xfrm>
          <a:prstGeom prst="rect">
            <a:avLst/>
          </a:prstGeom>
          <a:solidFill>
            <a:schemeClr val="lt1"/>
          </a:solidFill>
        </p:spPr>
        <p:txBody>
          <a:bodyPr spcFirstLastPara="1" wrap="square" lIns="0" tIns="0" rIns="0" bIns="0" anchor="t" anchorCtr="0">
            <a:noAutofit/>
          </a:bodyPr>
          <a:lstStyle/>
          <a:p>
            <a:pPr marL="0" lvl="0" indent="0" algn="l" rtl="0">
              <a:lnSpc>
                <a:spcPct val="95000"/>
              </a:lnSpc>
              <a:spcBef>
                <a:spcPts val="1200"/>
              </a:spcBef>
              <a:spcAft>
                <a:spcPts val="0"/>
              </a:spcAft>
              <a:buSzPts val="770"/>
              <a:buNone/>
            </a:pPr>
            <a:r>
              <a:rPr lang="en-US" sz="1600" b="1"/>
              <a:t>What AC Brings</a:t>
            </a:r>
            <a:endParaRPr sz="1350" b="1">
              <a:solidFill>
                <a:srgbClr val="000000"/>
              </a:solidFill>
            </a:endParaRPr>
          </a:p>
          <a:p>
            <a:pPr marL="457200" lvl="0" indent="-301625" algn="l" rtl="0">
              <a:lnSpc>
                <a:spcPct val="95000"/>
              </a:lnSpc>
              <a:spcBef>
                <a:spcPts val="1200"/>
              </a:spcBef>
              <a:spcAft>
                <a:spcPts val="0"/>
              </a:spcAft>
              <a:buClr>
                <a:srgbClr val="000000"/>
              </a:buClr>
              <a:buSzPts val="1150"/>
              <a:buChar char="●"/>
            </a:pPr>
            <a:r>
              <a:rPr lang="en-US" sz="1600"/>
              <a:t>Standardized, configurable elements &amp; methods</a:t>
            </a:r>
            <a:endParaRPr sz="1600"/>
          </a:p>
          <a:p>
            <a:pPr marL="457200" lvl="0" indent="-301625" algn="l" rtl="0">
              <a:lnSpc>
                <a:spcPct val="95000"/>
              </a:lnSpc>
              <a:spcBef>
                <a:spcPts val="0"/>
              </a:spcBef>
              <a:spcAft>
                <a:spcPts val="0"/>
              </a:spcAft>
              <a:buClr>
                <a:srgbClr val="000000"/>
              </a:buClr>
              <a:buSzPts val="1150"/>
              <a:buChar char="●"/>
            </a:pPr>
            <a:r>
              <a:rPr lang="en-US" sz="1600"/>
              <a:t>Encodes clinical questions and expected outputs</a:t>
            </a:r>
            <a:endParaRPr sz="1600"/>
          </a:p>
          <a:p>
            <a:pPr marL="457200" lvl="0" indent="-301625" algn="l" rtl="0">
              <a:lnSpc>
                <a:spcPct val="95000"/>
              </a:lnSpc>
              <a:spcBef>
                <a:spcPts val="0"/>
              </a:spcBef>
              <a:spcAft>
                <a:spcPts val="0"/>
              </a:spcAft>
              <a:buClr>
                <a:srgbClr val="000000"/>
              </a:buClr>
              <a:buSzPts val="1150"/>
              <a:buChar char="●"/>
            </a:pPr>
            <a:r>
              <a:rPr lang="en-US" sz="1600"/>
              <a:t>Enables automation and consistency across studies</a:t>
            </a:r>
            <a:br>
              <a:rPr lang="en-US" sz="1050">
                <a:solidFill>
                  <a:srgbClr val="000000"/>
                </a:solidFill>
              </a:rPr>
            </a:br>
            <a:endParaRPr sz="1050">
              <a:solidFill>
                <a:srgbClr val="000000"/>
              </a:solidFill>
            </a:endParaRPr>
          </a:p>
          <a:p>
            <a:pPr marL="0" lvl="0" indent="0" algn="l" rtl="0">
              <a:lnSpc>
                <a:spcPct val="95000"/>
              </a:lnSpc>
              <a:spcBef>
                <a:spcPts val="1200"/>
              </a:spcBef>
              <a:spcAft>
                <a:spcPts val="0"/>
              </a:spcAft>
              <a:buSzPts val="770"/>
              <a:buNone/>
            </a:pPr>
            <a:r>
              <a:rPr lang="en-US" sz="1600" b="1"/>
              <a:t>Why This Matters for SAP</a:t>
            </a:r>
            <a:endParaRPr sz="1350" b="1">
              <a:solidFill>
                <a:srgbClr val="000000"/>
              </a:solidFill>
            </a:endParaRPr>
          </a:p>
          <a:p>
            <a:pPr marL="457200" marR="0" lvl="0" indent="-295275" algn="l" rtl="0">
              <a:lnSpc>
                <a:spcPct val="95000"/>
              </a:lnSpc>
              <a:spcBef>
                <a:spcPts val="1200"/>
              </a:spcBef>
              <a:spcAft>
                <a:spcPts val="0"/>
              </a:spcAft>
              <a:buClr>
                <a:srgbClr val="000000"/>
              </a:buClr>
              <a:buSzPts val="1050"/>
              <a:buChar char="●"/>
            </a:pPr>
            <a:r>
              <a:rPr lang="en-US" sz="1500"/>
              <a:t>SAPs today are static documents (Word/PDF) → hard to reuse or automate</a:t>
            </a:r>
            <a:endParaRPr sz="1500"/>
          </a:p>
          <a:p>
            <a:pPr marL="457200" marR="0" lvl="0" indent="-295275" algn="l" rtl="0">
              <a:lnSpc>
                <a:spcPct val="95000"/>
              </a:lnSpc>
              <a:spcBef>
                <a:spcPts val="0"/>
              </a:spcBef>
              <a:spcAft>
                <a:spcPts val="0"/>
              </a:spcAft>
              <a:buClr>
                <a:srgbClr val="000000"/>
              </a:buClr>
              <a:buSzPts val="1050"/>
              <a:buChar char="●"/>
            </a:pPr>
            <a:r>
              <a:rPr lang="en-US" sz="1500"/>
              <a:t>AC provides a digital representation of analysis intent</a:t>
            </a:r>
            <a:endParaRPr sz="1500"/>
          </a:p>
          <a:p>
            <a:pPr marL="457200" marR="0" lvl="0" indent="-307975" algn="l" rtl="0">
              <a:lnSpc>
                <a:spcPct val="95000"/>
              </a:lnSpc>
              <a:spcBef>
                <a:spcPts val="0"/>
              </a:spcBef>
              <a:spcAft>
                <a:spcPts val="0"/>
              </a:spcAft>
              <a:buClr>
                <a:srgbClr val="000000"/>
              </a:buClr>
              <a:buSzPts val="1250"/>
              <a:buChar char="●"/>
            </a:pPr>
            <a:r>
              <a:rPr lang="en-US" sz="1500"/>
              <a:t>Bridges the gap between </a:t>
            </a:r>
            <a:r>
              <a:rPr lang="en-US" sz="1500" i="1"/>
              <a:t>what is collected</a:t>
            </a:r>
            <a:r>
              <a:rPr lang="en-US" sz="1500"/>
              <a:t> and </a:t>
            </a:r>
            <a:r>
              <a:rPr lang="en-US" sz="1500" i="1"/>
              <a:t>what is analyzed</a:t>
            </a:r>
            <a:br>
              <a:rPr lang="en-US" sz="1050" i="1">
                <a:solidFill>
                  <a:srgbClr val="000000"/>
                </a:solidFill>
              </a:rPr>
            </a:br>
            <a:endParaRPr sz="1050" i="1">
              <a:solidFill>
                <a:srgbClr val="000000"/>
              </a:solidFill>
            </a:endParaRPr>
          </a:p>
          <a:p>
            <a:pPr marL="0" lvl="0" indent="0" algn="l" rtl="0">
              <a:lnSpc>
                <a:spcPct val="95000"/>
              </a:lnSpc>
              <a:spcBef>
                <a:spcPts val="1200"/>
              </a:spcBef>
              <a:spcAft>
                <a:spcPts val="0"/>
              </a:spcAft>
              <a:buSzPts val="770"/>
              <a:buNone/>
            </a:pPr>
            <a:r>
              <a:rPr lang="en-US" sz="1600" b="1"/>
              <a:t>Towards an eSAP Model</a:t>
            </a:r>
            <a:endParaRPr sz="1350" b="1">
              <a:solidFill>
                <a:srgbClr val="000000"/>
              </a:solidFill>
            </a:endParaRPr>
          </a:p>
          <a:p>
            <a:pPr marL="457200" marR="0" lvl="0" indent="-295275" algn="l" rtl="0">
              <a:lnSpc>
                <a:spcPct val="95000"/>
              </a:lnSpc>
              <a:spcBef>
                <a:spcPts val="1200"/>
              </a:spcBef>
              <a:spcAft>
                <a:spcPts val="0"/>
              </a:spcAft>
              <a:buClr>
                <a:srgbClr val="000000"/>
              </a:buClr>
              <a:buSzPts val="1050"/>
              <a:buChar char="●"/>
            </a:pPr>
            <a:r>
              <a:rPr lang="en-US" sz="1500"/>
              <a:t>AC definitions serve as the foundation for a Digital SAP</a:t>
            </a:r>
            <a:endParaRPr sz="1500"/>
          </a:p>
          <a:p>
            <a:pPr marL="457200" marR="0" lvl="0" indent="-295275" algn="l" rtl="0">
              <a:lnSpc>
                <a:spcPct val="95000"/>
              </a:lnSpc>
              <a:spcBef>
                <a:spcPts val="0"/>
              </a:spcBef>
              <a:spcAft>
                <a:spcPts val="0"/>
              </a:spcAft>
              <a:buClr>
                <a:srgbClr val="000000"/>
              </a:buClr>
              <a:buSzPts val="1050"/>
              <a:buChar char="●"/>
            </a:pPr>
            <a:r>
              <a:rPr lang="en-US" sz="1500"/>
              <a:t>Digital SAP → machine-readable, executable, and version-controlled</a:t>
            </a:r>
            <a:endParaRPr sz="1500"/>
          </a:p>
          <a:p>
            <a:pPr marL="457200" marR="0" lvl="0" indent="-295275" algn="l" rtl="0">
              <a:lnSpc>
                <a:spcPct val="95000"/>
              </a:lnSpc>
              <a:spcBef>
                <a:spcPts val="0"/>
              </a:spcBef>
              <a:spcAft>
                <a:spcPts val="0"/>
              </a:spcAft>
              <a:buClr>
                <a:srgbClr val="000000"/>
              </a:buClr>
              <a:buSzPts val="1050"/>
              <a:buChar char="●"/>
            </a:pPr>
            <a:r>
              <a:rPr lang="en-US" sz="1500"/>
              <a:t>Drives automation of analyses, traceability, and regulatory alignment</a:t>
            </a:r>
            <a:endParaRPr sz="1050"/>
          </a:p>
        </p:txBody>
      </p:sp>
      <p:sp>
        <p:nvSpPr>
          <p:cNvPr id="218" name="Google Shape;218;g36589c6c005_0_25"/>
          <p:cNvSpPr txBox="1">
            <a:spLocks noGrp="1"/>
          </p:cNvSpPr>
          <p:nvPr>
            <p:ph type="sldNum" idx="12"/>
          </p:nvPr>
        </p:nvSpPr>
        <p:spPr>
          <a:xfrm>
            <a:off x="8380520" y="4767263"/>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19" name="Google Shape;219;g36589c6c005_0_25"/>
          <p:cNvPicPr preferRelativeResize="0"/>
          <p:nvPr/>
        </p:nvPicPr>
        <p:blipFill>
          <a:blip r:embed="rId3">
            <a:alphaModFix/>
          </a:blip>
          <a:stretch>
            <a:fillRect/>
          </a:stretch>
        </p:blipFill>
        <p:spPr>
          <a:xfrm>
            <a:off x="6301300" y="1027700"/>
            <a:ext cx="1920975" cy="1280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844736" y="13690"/>
            <a:ext cx="78867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Approaches Considered</a:t>
            </a:r>
            <a:endParaRPr/>
          </a:p>
        </p:txBody>
      </p:sp>
      <p:sp>
        <p:nvSpPr>
          <p:cNvPr id="225" name="Google Shape;225;p25"/>
          <p:cNvSpPr txBox="1">
            <a:spLocks noGrp="1"/>
          </p:cNvSpPr>
          <p:nvPr>
            <p:ph type="body" idx="1"/>
          </p:nvPr>
        </p:nvSpPr>
        <p:spPr>
          <a:xfrm>
            <a:off x="800100" y="1111250"/>
            <a:ext cx="3677400" cy="3521400"/>
          </a:xfrm>
          <a:prstGeom prst="rect">
            <a:avLst/>
          </a:prstGeom>
          <a:noFill/>
          <a:ln>
            <a:noFill/>
          </a:ln>
        </p:spPr>
        <p:txBody>
          <a:bodyPr spcFirstLastPara="1" wrap="square" lIns="0" tIns="0" rIns="0" bIns="0" anchor="t" anchorCtr="0">
            <a:normAutofit/>
          </a:bodyPr>
          <a:lstStyle/>
          <a:p>
            <a:pPr marL="171450" lvl="0" indent="-190500" algn="l" rtl="0">
              <a:lnSpc>
                <a:spcPct val="90000"/>
              </a:lnSpc>
              <a:spcBef>
                <a:spcPts val="0"/>
              </a:spcBef>
              <a:spcAft>
                <a:spcPts val="0"/>
              </a:spcAft>
              <a:buClr>
                <a:schemeClr val="dk1"/>
              </a:buClr>
              <a:buSzPts val="1800"/>
              <a:buChar char="•"/>
            </a:pPr>
            <a:r>
              <a:rPr lang="en-US" b="1"/>
              <a:t>Top-Down</a:t>
            </a:r>
            <a:endParaRPr sz="2100" b="1"/>
          </a:p>
          <a:p>
            <a:pPr marL="514350" lvl="1" indent="-190500" algn="l" rtl="0">
              <a:lnSpc>
                <a:spcPct val="90000"/>
              </a:lnSpc>
              <a:spcBef>
                <a:spcPts val="375"/>
              </a:spcBef>
              <a:spcAft>
                <a:spcPts val="0"/>
              </a:spcAft>
              <a:buClr>
                <a:schemeClr val="dk1"/>
              </a:buClr>
              <a:buSzPts val="1800"/>
              <a:buChar char="•"/>
            </a:pPr>
            <a:r>
              <a:rPr lang="en-US" sz="1800"/>
              <a:t>What are the element covered across sample SAPs?</a:t>
            </a:r>
            <a:endParaRPr sz="1600"/>
          </a:p>
          <a:p>
            <a:pPr marL="514350" lvl="1" indent="-190500" algn="l" rtl="0">
              <a:lnSpc>
                <a:spcPct val="90000"/>
              </a:lnSpc>
              <a:spcBef>
                <a:spcPts val="375"/>
              </a:spcBef>
              <a:spcAft>
                <a:spcPts val="0"/>
              </a:spcAft>
              <a:buClr>
                <a:schemeClr val="dk1"/>
              </a:buClr>
              <a:buSzPts val="1800"/>
              <a:buChar char="•"/>
            </a:pPr>
            <a:r>
              <a:rPr lang="en-US" sz="1800"/>
              <a:t>What element are covered across standards?</a:t>
            </a:r>
            <a:endParaRPr sz="1700"/>
          </a:p>
          <a:p>
            <a:pPr marL="514350" lvl="1" indent="-76200" algn="l" rtl="0">
              <a:lnSpc>
                <a:spcPct val="90000"/>
              </a:lnSpc>
              <a:spcBef>
                <a:spcPts val="375"/>
              </a:spcBef>
              <a:spcAft>
                <a:spcPts val="0"/>
              </a:spcAft>
              <a:buClr>
                <a:schemeClr val="dk1"/>
              </a:buClr>
              <a:buSzPts val="1500"/>
              <a:buNone/>
            </a:pPr>
            <a:endParaRPr sz="1800"/>
          </a:p>
          <a:p>
            <a:pPr marL="171450" lvl="0" indent="-190500" algn="l" rtl="0">
              <a:lnSpc>
                <a:spcPct val="90000"/>
              </a:lnSpc>
              <a:spcBef>
                <a:spcPts val="750"/>
              </a:spcBef>
              <a:spcAft>
                <a:spcPts val="0"/>
              </a:spcAft>
              <a:buClr>
                <a:schemeClr val="dk1"/>
              </a:buClr>
              <a:buSzPts val="1800"/>
              <a:buChar char="•"/>
            </a:pPr>
            <a:r>
              <a:rPr lang="en-US" b="1"/>
              <a:t>Bottom-up</a:t>
            </a:r>
            <a:endParaRPr sz="2100" b="1"/>
          </a:p>
          <a:p>
            <a:pPr marL="514350" lvl="1" indent="-190500" algn="l" rtl="0">
              <a:lnSpc>
                <a:spcPct val="90000"/>
              </a:lnSpc>
              <a:spcBef>
                <a:spcPts val="375"/>
              </a:spcBef>
              <a:spcAft>
                <a:spcPts val="0"/>
              </a:spcAft>
              <a:buClr>
                <a:schemeClr val="dk1"/>
              </a:buClr>
              <a:buSzPts val="1800"/>
              <a:buChar char="•"/>
            </a:pPr>
            <a:r>
              <a:rPr lang="en-US" sz="1800"/>
              <a:t>Build a picture of an analysis concept using the most common statistical analyses  </a:t>
            </a:r>
            <a:endParaRPr sz="1700"/>
          </a:p>
          <a:p>
            <a:pPr marL="171450" lvl="0" indent="-57150" algn="l" rtl="0">
              <a:lnSpc>
                <a:spcPct val="90000"/>
              </a:lnSpc>
              <a:spcBef>
                <a:spcPts val="750"/>
              </a:spcBef>
              <a:spcAft>
                <a:spcPts val="0"/>
              </a:spcAft>
              <a:buClr>
                <a:schemeClr val="dk1"/>
              </a:buClr>
              <a:buSzPts val="1800"/>
              <a:buNone/>
            </a:pPr>
            <a:endParaRPr sz="2100"/>
          </a:p>
        </p:txBody>
      </p:sp>
      <p:pic>
        <p:nvPicPr>
          <p:cNvPr id="226" name="Google Shape;226;p25" descr="A screenshot of a computer&#10;&#10;AI-generated content may be incorrect."/>
          <p:cNvPicPr preferRelativeResize="0"/>
          <p:nvPr/>
        </p:nvPicPr>
        <p:blipFill rotWithShape="1">
          <a:blip r:embed="rId3">
            <a:alphaModFix/>
          </a:blip>
          <a:srcRect/>
          <a:stretch/>
        </p:blipFill>
        <p:spPr>
          <a:xfrm>
            <a:off x="4711533" y="729718"/>
            <a:ext cx="4320735" cy="3521400"/>
          </a:xfrm>
          <a:prstGeom prst="rect">
            <a:avLst/>
          </a:prstGeom>
          <a:noFill/>
          <a:ln w="9525" cap="flat" cmpd="sng">
            <a:solidFill>
              <a:srgbClr val="081D32"/>
            </a:solidFill>
            <a:prstDash val="solid"/>
            <a:round/>
            <a:headEnd type="none" w="sm" len="sm"/>
            <a:tailEnd type="none" w="sm" len="sm"/>
          </a:ln>
          <a:effectLst>
            <a:outerShdw blurRad="50800" dist="38100" dir="2700000" algn="tl" rotWithShape="0">
              <a:srgbClr val="000000">
                <a:alpha val="40000"/>
              </a:srgbClr>
            </a:outerShdw>
          </a:effectLst>
        </p:spPr>
      </p:pic>
      <p:sp>
        <p:nvSpPr>
          <p:cNvPr id="227" name="Google Shape;227;p25"/>
          <p:cNvSpPr txBox="1">
            <a:spLocks noGrp="1"/>
          </p:cNvSpPr>
          <p:nvPr>
            <p:ph type="sldNum" idx="12"/>
          </p:nvPr>
        </p:nvSpPr>
        <p:spPr>
          <a:xfrm>
            <a:off x="8380521" y="4767264"/>
            <a:ext cx="306280" cy="273844"/>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12</a:t>
            </a:fld>
            <a:endParaRPr/>
          </a:p>
        </p:txBody>
      </p:sp>
      <p:sp>
        <p:nvSpPr>
          <p:cNvPr id="228" name="Google Shape;228;p25"/>
          <p:cNvSpPr txBox="1">
            <a:spLocks noGrp="1"/>
          </p:cNvSpPr>
          <p:nvPr>
            <p:ph type="ftr" idx="11"/>
          </p:nvPr>
        </p:nvSpPr>
        <p:spPr>
          <a:xfrm>
            <a:off x="2500132" y="4767264"/>
            <a:ext cx="4676172" cy="273844"/>
          </a:xfrm>
          <a:prstGeom prst="rect">
            <a:avLst/>
          </a:prstGeom>
          <a:noFill/>
          <a:ln>
            <a:noFill/>
          </a:ln>
        </p:spPr>
        <p:txBody>
          <a:bodyPr spcFirstLastPara="1" wrap="square" lIns="0" tIns="0" rIns="0" bIns="0" anchor="ctr" anchorCtr="0">
            <a:normAutofit/>
          </a:bodyPr>
          <a:lstStyle/>
          <a:p>
            <a:pPr marL="0" lvl="0" indent="0" algn="ctr" rtl="0">
              <a:spcBef>
                <a:spcPts val="0"/>
              </a:spcBef>
              <a:spcAft>
                <a:spcPts val="0"/>
              </a:spcAft>
              <a:buNone/>
            </a:pPr>
            <a:r>
              <a:rPr lang="en-US"/>
              <a:t>#ClearDataClearImpact</a:t>
            </a:r>
            <a:endParaRPr/>
          </a:p>
        </p:txBody>
      </p:sp>
      <p:pic>
        <p:nvPicPr>
          <p:cNvPr id="229" name="Google Shape;229;p25"/>
          <p:cNvPicPr preferRelativeResize="0"/>
          <p:nvPr/>
        </p:nvPicPr>
        <p:blipFill rotWithShape="1">
          <a:blip r:embed="rId4">
            <a:alphaModFix/>
          </a:blip>
          <a:srcRect/>
          <a:stretch/>
        </p:blipFill>
        <p:spPr>
          <a:xfrm>
            <a:off x="5994584" y="1714476"/>
            <a:ext cx="2704451" cy="1551900"/>
          </a:xfrm>
          <a:prstGeom prst="rect">
            <a:avLst/>
          </a:prstGeom>
          <a:noFill/>
          <a:ln w="9525" cap="flat" cmpd="sng">
            <a:solidFill>
              <a:srgbClr val="081D32"/>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a:spLocks noGrp="1"/>
          </p:cNvSpPr>
          <p:nvPr>
            <p:ph type="title"/>
          </p:nvPr>
        </p:nvSpPr>
        <p:spPr>
          <a:xfrm>
            <a:off x="2041864" y="273845"/>
            <a:ext cx="6644935" cy="210124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400"/>
              <a:buFont typeface="Arial"/>
              <a:buNone/>
            </a:pPr>
            <a:r>
              <a:rPr lang="en-US"/>
              <a:t>Expanding Into Analysis Concepts</a:t>
            </a:r>
            <a:endParaRPr/>
          </a:p>
        </p:txBody>
      </p:sp>
      <p:sp>
        <p:nvSpPr>
          <p:cNvPr id="235" name="Google Shape;235;p17"/>
          <p:cNvSpPr txBox="1">
            <a:spLocks noGrp="1"/>
          </p:cNvSpPr>
          <p:nvPr>
            <p:ph type="body" idx="1"/>
          </p:nvPr>
        </p:nvSpPr>
        <p:spPr>
          <a:xfrm>
            <a:off x="2041864" y="2551580"/>
            <a:ext cx="6644935" cy="2081143"/>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1800"/>
              <a:buFont typeface="Arial"/>
              <a:buNone/>
            </a:pPr>
            <a:endParaRPr/>
          </a:p>
        </p:txBody>
      </p:sp>
      <p:sp>
        <p:nvSpPr>
          <p:cNvPr id="236" name="Google Shape;236;p17"/>
          <p:cNvSpPr txBox="1">
            <a:spLocks noGrp="1"/>
          </p:cNvSpPr>
          <p:nvPr>
            <p:ph type="sldNum" idx="4294967295"/>
          </p:nvPr>
        </p:nvSpPr>
        <p:spPr>
          <a:xfrm>
            <a:off x="8838010" y="4767263"/>
            <a:ext cx="30599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7" name="Google Shape;237;p17"/>
          <p:cNvSpPr txBox="1">
            <a:spLocks noGrp="1"/>
          </p:cNvSpPr>
          <p:nvPr>
            <p:ph type="ftr" idx="4294967295"/>
          </p:nvPr>
        </p:nvSpPr>
        <p:spPr>
          <a:xfrm>
            <a:off x="4468416" y="4767263"/>
            <a:ext cx="4675584" cy="27384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a:t>#ClearDataClearImpact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8"/>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b="1"/>
              <a:t>Analysis Concepts</a:t>
            </a:r>
            <a:endParaRPr/>
          </a:p>
        </p:txBody>
      </p:sp>
      <p:sp>
        <p:nvSpPr>
          <p:cNvPr id="243" name="Google Shape;243;p18"/>
          <p:cNvSpPr txBox="1">
            <a:spLocks noGrp="1"/>
          </p:cNvSpPr>
          <p:nvPr>
            <p:ph type="body" idx="1"/>
          </p:nvPr>
        </p:nvSpPr>
        <p:spPr>
          <a:xfrm>
            <a:off x="800100" y="824950"/>
            <a:ext cx="7886700" cy="3886586"/>
          </a:xfrm>
          <a:prstGeom prst="rect">
            <a:avLst/>
          </a:prstGeom>
          <a:noFill/>
          <a:ln>
            <a:noFill/>
          </a:ln>
        </p:spPr>
        <p:txBody>
          <a:bodyPr spcFirstLastPara="1" wrap="square" lIns="0" tIns="0" rIns="0" bIns="0" anchor="t" anchorCtr="0">
            <a:normAutofit/>
          </a:bodyPr>
          <a:lstStyle/>
          <a:p>
            <a:pPr marL="171450" lvl="0" indent="-171450" algn="l" rtl="0">
              <a:lnSpc>
                <a:spcPct val="90000"/>
              </a:lnSpc>
              <a:spcBef>
                <a:spcPts val="0"/>
              </a:spcBef>
              <a:spcAft>
                <a:spcPts val="0"/>
              </a:spcAft>
              <a:buClr>
                <a:schemeClr val="dk1"/>
              </a:buClr>
              <a:buSzPts val="1800"/>
              <a:buChar char="•"/>
            </a:pPr>
            <a:r>
              <a:rPr lang="en-US"/>
              <a:t>What is an Analysis Concept?</a:t>
            </a:r>
            <a:endParaRPr/>
          </a:p>
          <a:p>
            <a:pPr marL="514350" lvl="1" indent="-171450" algn="l" rtl="0">
              <a:lnSpc>
                <a:spcPct val="90000"/>
              </a:lnSpc>
              <a:spcBef>
                <a:spcPts val="375"/>
              </a:spcBef>
              <a:spcAft>
                <a:spcPts val="0"/>
              </a:spcAft>
              <a:buClr>
                <a:schemeClr val="dk1"/>
              </a:buClr>
              <a:buSzPts val="1400"/>
              <a:buChar char="•"/>
            </a:pPr>
            <a:r>
              <a:rPr lang="en-US"/>
              <a:t>Collection of standardized configurable elements &amp; methods that are needed to describe a final output or answer a clinical question</a:t>
            </a:r>
            <a:endParaRPr/>
          </a:p>
          <a:p>
            <a:pPr marL="514350" lvl="1" indent="-171450" algn="l" rtl="0">
              <a:lnSpc>
                <a:spcPct val="90000"/>
              </a:lnSpc>
              <a:spcBef>
                <a:spcPts val="375"/>
              </a:spcBef>
              <a:spcAft>
                <a:spcPts val="0"/>
              </a:spcAft>
              <a:buClr>
                <a:schemeClr val="dk1"/>
              </a:buClr>
              <a:buSzPts val="1400"/>
              <a:buChar char="•"/>
            </a:pPr>
            <a:r>
              <a:rPr lang="en-US"/>
              <a:t>Standard definitions in a digital statistical analysis plan</a:t>
            </a:r>
            <a:endParaRPr/>
          </a:p>
          <a:p>
            <a:pPr marL="514350" lvl="1" indent="-82550" algn="l" rtl="0">
              <a:lnSpc>
                <a:spcPct val="90000"/>
              </a:lnSpc>
              <a:spcBef>
                <a:spcPts val="375"/>
              </a:spcBef>
              <a:spcAft>
                <a:spcPts val="0"/>
              </a:spcAft>
              <a:buClr>
                <a:schemeClr val="dk1"/>
              </a:buClr>
              <a:buSzPts val="1400"/>
              <a:buNone/>
            </a:pPr>
            <a:endParaRPr/>
          </a:p>
          <a:p>
            <a:pPr marL="171450" lvl="0" indent="-171450" algn="l" rtl="0">
              <a:lnSpc>
                <a:spcPct val="90000"/>
              </a:lnSpc>
              <a:spcBef>
                <a:spcPts val="750"/>
              </a:spcBef>
              <a:spcAft>
                <a:spcPts val="0"/>
              </a:spcAft>
              <a:buClr>
                <a:schemeClr val="dk1"/>
              </a:buClr>
              <a:buSzPts val="1800"/>
              <a:buChar char="•"/>
            </a:pPr>
            <a:r>
              <a:rPr lang="en-US"/>
              <a:t>What is the purpose of an Analysis Concept? </a:t>
            </a:r>
            <a:endParaRPr/>
          </a:p>
          <a:p>
            <a:pPr marL="514350" lvl="1" indent="-171450" algn="l" rtl="0">
              <a:lnSpc>
                <a:spcPct val="90000"/>
              </a:lnSpc>
              <a:spcBef>
                <a:spcPts val="375"/>
              </a:spcBef>
              <a:spcAft>
                <a:spcPts val="0"/>
              </a:spcAft>
              <a:buClr>
                <a:schemeClr val="dk1"/>
              </a:buClr>
              <a:buSzPts val="1400"/>
              <a:buChar char="•"/>
            </a:pPr>
            <a:r>
              <a:rPr lang="en-US"/>
              <a:t>Supports configuration and automation of analysis</a:t>
            </a:r>
            <a:endParaRPr/>
          </a:p>
          <a:p>
            <a:pPr marL="514350" lvl="1" indent="-171450" algn="l" rtl="0">
              <a:lnSpc>
                <a:spcPct val="90000"/>
              </a:lnSpc>
              <a:spcBef>
                <a:spcPts val="375"/>
              </a:spcBef>
              <a:spcAft>
                <a:spcPts val="0"/>
              </a:spcAft>
              <a:buClr>
                <a:schemeClr val="dk1"/>
              </a:buClr>
              <a:buSzPts val="1400"/>
              <a:buChar char="•"/>
            </a:pPr>
            <a:r>
              <a:rPr lang="en-US"/>
              <a:t>Informs what needs to be collected to answer the clinical question</a:t>
            </a:r>
            <a:endParaRPr/>
          </a:p>
          <a:p>
            <a:pPr marL="514350" lvl="1" indent="-82550" algn="l" rtl="0">
              <a:lnSpc>
                <a:spcPct val="90000"/>
              </a:lnSpc>
              <a:spcBef>
                <a:spcPts val="375"/>
              </a:spcBef>
              <a:spcAft>
                <a:spcPts val="0"/>
              </a:spcAft>
              <a:buClr>
                <a:schemeClr val="dk1"/>
              </a:buClr>
              <a:buSzPts val="1400"/>
              <a:buNone/>
            </a:pPr>
            <a:endParaRPr/>
          </a:p>
          <a:p>
            <a:pPr marL="514350" lvl="1" indent="-82550" algn="l" rtl="0">
              <a:lnSpc>
                <a:spcPct val="90000"/>
              </a:lnSpc>
              <a:spcBef>
                <a:spcPts val="375"/>
              </a:spcBef>
              <a:spcAft>
                <a:spcPts val="0"/>
              </a:spcAft>
              <a:buClr>
                <a:schemeClr val="dk1"/>
              </a:buClr>
              <a:buSzPts val="1400"/>
              <a:buNone/>
            </a:pPr>
            <a:endParaRPr/>
          </a:p>
          <a:p>
            <a:pPr marL="514350" lvl="1" indent="-82550" algn="l" rtl="0">
              <a:lnSpc>
                <a:spcPct val="90000"/>
              </a:lnSpc>
              <a:spcBef>
                <a:spcPts val="375"/>
              </a:spcBef>
              <a:spcAft>
                <a:spcPts val="0"/>
              </a:spcAft>
              <a:buClr>
                <a:schemeClr val="dk1"/>
              </a:buClr>
              <a:buSzPts val="1400"/>
              <a:buNone/>
            </a:pPr>
            <a:endParaRPr/>
          </a:p>
          <a:p>
            <a:pPr marL="171450" lvl="0" indent="-57150" algn="l" rtl="0">
              <a:lnSpc>
                <a:spcPct val="90000"/>
              </a:lnSpc>
              <a:spcBef>
                <a:spcPts val="750"/>
              </a:spcBef>
              <a:spcAft>
                <a:spcPts val="0"/>
              </a:spcAft>
              <a:buClr>
                <a:schemeClr val="dk1"/>
              </a:buClr>
              <a:buSzPts val="1800"/>
              <a:buNone/>
            </a:pPr>
            <a:endParaRPr/>
          </a:p>
        </p:txBody>
      </p:sp>
      <p:grpSp>
        <p:nvGrpSpPr>
          <p:cNvPr id="244" name="Google Shape;244;p18"/>
          <p:cNvGrpSpPr/>
          <p:nvPr/>
        </p:nvGrpSpPr>
        <p:grpSpPr>
          <a:xfrm>
            <a:off x="800100" y="3011975"/>
            <a:ext cx="7579782" cy="1545122"/>
            <a:chOff x="837957" y="1952605"/>
            <a:chExt cx="7579782" cy="1545122"/>
          </a:xfrm>
        </p:grpSpPr>
        <p:sp>
          <p:nvSpPr>
            <p:cNvPr id="245" name="Google Shape;245;p18"/>
            <p:cNvSpPr txBox="1"/>
            <p:nvPr/>
          </p:nvSpPr>
          <p:spPr>
            <a:xfrm>
              <a:off x="1774660" y="2581488"/>
              <a:ext cx="6643079"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Change in ADAS-Cog at Week 24 based on an ANCOVA model, which includes the </a:t>
              </a:r>
              <a:endParaRPr/>
            </a:p>
            <a:p>
              <a:pPr marL="0" marR="0" lvl="0" indent="0" algn="l" rtl="0">
                <a:spcBef>
                  <a:spcPts val="0"/>
                </a:spcBef>
                <a:spcAft>
                  <a:spcPts val="0"/>
                </a:spcAft>
                <a:buNone/>
              </a:pPr>
              <a:r>
                <a:rPr lang="en-US" sz="1350">
                  <a:solidFill>
                    <a:srgbClr val="134678"/>
                  </a:solidFill>
                  <a:latin typeface="Arial"/>
                  <a:ea typeface="Arial"/>
                  <a:cs typeface="Arial"/>
                  <a:sym typeface="Arial"/>
                </a:rPr>
                <a:t>baseline score, site, and treatment as continuous variable</a:t>
              </a:r>
              <a:endParaRPr/>
            </a:p>
          </p:txBody>
        </p:sp>
        <p:sp>
          <p:nvSpPr>
            <p:cNvPr id="246" name="Google Shape;246;p18"/>
            <p:cNvSpPr txBox="1"/>
            <p:nvPr/>
          </p:nvSpPr>
          <p:spPr>
            <a:xfrm>
              <a:off x="6980498" y="3114548"/>
              <a:ext cx="1021433"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covariates </a:t>
              </a:r>
              <a:endParaRPr/>
            </a:p>
          </p:txBody>
        </p:sp>
        <p:sp>
          <p:nvSpPr>
            <p:cNvPr id="247" name="Google Shape;247;p18"/>
            <p:cNvSpPr txBox="1"/>
            <p:nvPr/>
          </p:nvSpPr>
          <p:spPr>
            <a:xfrm>
              <a:off x="1774659" y="2846086"/>
              <a:ext cx="4464236"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48" name="Google Shape;248;p18"/>
            <p:cNvSpPr txBox="1"/>
            <p:nvPr/>
          </p:nvSpPr>
          <p:spPr>
            <a:xfrm>
              <a:off x="5247428" y="1952605"/>
              <a:ext cx="1569660"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statistical method </a:t>
              </a:r>
              <a:endParaRPr/>
            </a:p>
          </p:txBody>
        </p:sp>
        <p:sp>
          <p:nvSpPr>
            <p:cNvPr id="249" name="Google Shape;249;p18"/>
            <p:cNvSpPr txBox="1"/>
            <p:nvPr/>
          </p:nvSpPr>
          <p:spPr>
            <a:xfrm>
              <a:off x="5432106" y="2540512"/>
              <a:ext cx="1264141"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0" name="Google Shape;250;p18"/>
            <p:cNvSpPr txBox="1"/>
            <p:nvPr/>
          </p:nvSpPr>
          <p:spPr>
            <a:xfrm>
              <a:off x="837957" y="1952605"/>
              <a:ext cx="896399"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endpoint </a:t>
              </a:r>
              <a:endParaRPr/>
            </a:p>
          </p:txBody>
        </p:sp>
        <p:sp>
          <p:nvSpPr>
            <p:cNvPr id="251" name="Google Shape;251;p18"/>
            <p:cNvSpPr txBox="1"/>
            <p:nvPr/>
          </p:nvSpPr>
          <p:spPr>
            <a:xfrm>
              <a:off x="1774658" y="2537337"/>
              <a:ext cx="1778165"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2" name="Google Shape;252;p18"/>
            <p:cNvSpPr txBox="1"/>
            <p:nvPr/>
          </p:nvSpPr>
          <p:spPr>
            <a:xfrm>
              <a:off x="3672688" y="1952605"/>
              <a:ext cx="646331"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timing</a:t>
              </a:r>
              <a:endParaRPr/>
            </a:p>
          </p:txBody>
        </p:sp>
        <p:sp>
          <p:nvSpPr>
            <p:cNvPr id="253" name="Google Shape;253;p18"/>
            <p:cNvSpPr txBox="1"/>
            <p:nvPr/>
          </p:nvSpPr>
          <p:spPr>
            <a:xfrm>
              <a:off x="3723583" y="2540512"/>
              <a:ext cx="730942"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4" name="Google Shape;254;p18"/>
            <p:cNvSpPr txBox="1"/>
            <p:nvPr/>
          </p:nvSpPr>
          <p:spPr>
            <a:xfrm>
              <a:off x="2678375" y="1952605"/>
              <a:ext cx="425116"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BC</a:t>
              </a:r>
              <a:endParaRPr/>
            </a:p>
          </p:txBody>
        </p:sp>
        <p:sp>
          <p:nvSpPr>
            <p:cNvPr id="255" name="Google Shape;255;p18"/>
            <p:cNvSpPr txBox="1"/>
            <p:nvPr/>
          </p:nvSpPr>
          <p:spPr>
            <a:xfrm>
              <a:off x="2642319" y="2538775"/>
              <a:ext cx="910505"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6" name="Google Shape;256;p18"/>
            <p:cNvSpPr/>
            <p:nvPr/>
          </p:nvSpPr>
          <p:spPr>
            <a:xfrm rot="5400000">
              <a:off x="1263051" y="2388270"/>
              <a:ext cx="457808" cy="351810"/>
            </a:xfrm>
            <a:prstGeom prst="bentUpArrow">
              <a:avLst>
                <a:gd name="adj1" fmla="val 25000"/>
                <a:gd name="adj2" fmla="val 25000"/>
                <a:gd name="adj3" fmla="val 25000"/>
              </a:avLst>
            </a:prstGeom>
            <a:solidFill>
              <a:schemeClr val="accent6"/>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57" name="Google Shape;257;p18"/>
            <p:cNvSpPr/>
            <p:nvPr/>
          </p:nvSpPr>
          <p:spPr>
            <a:xfrm>
              <a:off x="2781483" y="2259074"/>
              <a:ext cx="199418" cy="228034"/>
            </a:xfrm>
            <a:prstGeom prst="downArrow">
              <a:avLst>
                <a:gd name="adj1" fmla="val 50000"/>
                <a:gd name="adj2" fmla="val 50000"/>
              </a:avLst>
            </a:prstGeom>
            <a:solidFill>
              <a:srgbClr val="00B050"/>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58" name="Google Shape;258;p18"/>
            <p:cNvSpPr/>
            <p:nvPr/>
          </p:nvSpPr>
          <p:spPr>
            <a:xfrm>
              <a:off x="3873061" y="2267260"/>
              <a:ext cx="199418" cy="212403"/>
            </a:xfrm>
            <a:prstGeom prst="downArrow">
              <a:avLst>
                <a:gd name="adj1" fmla="val 50000"/>
                <a:gd name="adj2" fmla="val 50000"/>
              </a:avLst>
            </a:prstGeom>
            <a:solidFill>
              <a:schemeClr val="accent5"/>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59" name="Google Shape;259;p18"/>
            <p:cNvSpPr/>
            <p:nvPr/>
          </p:nvSpPr>
          <p:spPr>
            <a:xfrm>
              <a:off x="5899237" y="2267260"/>
              <a:ext cx="199418" cy="232698"/>
            </a:xfrm>
            <a:prstGeom prst="downArrow">
              <a:avLst>
                <a:gd name="adj1" fmla="val 50000"/>
                <a:gd name="adj2" fmla="val 50000"/>
              </a:avLst>
            </a:prstGeom>
            <a:solidFill>
              <a:schemeClr val="accent3"/>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60" name="Google Shape;260;p18"/>
            <p:cNvSpPr/>
            <p:nvPr/>
          </p:nvSpPr>
          <p:spPr>
            <a:xfrm rot="6809031">
              <a:off x="6550622" y="2918327"/>
              <a:ext cx="199418" cy="431622"/>
            </a:xfrm>
            <a:prstGeom prst="downArrow">
              <a:avLst>
                <a:gd name="adj1" fmla="val 50000"/>
                <a:gd name="adj2" fmla="val 50000"/>
              </a:avLst>
            </a:prstGeom>
            <a:solidFill>
              <a:schemeClr val="accent4"/>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61" name="Google Shape;261;p18"/>
            <p:cNvSpPr txBox="1"/>
            <p:nvPr/>
          </p:nvSpPr>
          <p:spPr>
            <a:xfrm>
              <a:off x="3616809" y="3197645"/>
              <a:ext cx="944489"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134678"/>
                  </a:solidFill>
                  <a:latin typeface="Arial"/>
                  <a:ea typeface="Arial"/>
                  <a:cs typeface="Arial"/>
                  <a:sym typeface="Arial"/>
                </a:rPr>
                <a:t>Example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693774" y="-99237"/>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dirty="0"/>
              <a:t>Today's specification of analysis</a:t>
            </a:r>
            <a:endParaRPr b="0" dirty="0">
              <a:solidFill>
                <a:srgbClr val="000000"/>
              </a:solidFill>
            </a:endParaRPr>
          </a:p>
        </p:txBody>
      </p:sp>
      <p:sp>
        <p:nvSpPr>
          <p:cNvPr id="267" name="Google Shape;267;p21"/>
          <p:cNvSpPr txBox="1">
            <a:spLocks noGrp="1"/>
          </p:cNvSpPr>
          <p:nvPr>
            <p:ph type="body" idx="1"/>
          </p:nvPr>
        </p:nvSpPr>
        <p:spPr>
          <a:xfrm>
            <a:off x="738539" y="894935"/>
            <a:ext cx="3004272" cy="3521473"/>
          </a:xfrm>
          <a:prstGeom prst="rect">
            <a:avLst/>
          </a:prstGeom>
          <a:noFill/>
          <a:ln>
            <a:noFill/>
          </a:ln>
        </p:spPr>
        <p:txBody>
          <a:bodyPr spcFirstLastPara="1" wrap="square" lIns="0" tIns="0" rIns="0" bIns="0" anchor="t" anchorCtr="0">
            <a:normAutofit/>
          </a:bodyPr>
          <a:lstStyle/>
          <a:p>
            <a:pPr marL="170970" lvl="0" indent="-170970" algn="l" rtl="0">
              <a:lnSpc>
                <a:spcPct val="90000"/>
              </a:lnSpc>
              <a:spcBef>
                <a:spcPts val="0"/>
              </a:spcBef>
              <a:spcAft>
                <a:spcPts val="0"/>
              </a:spcAft>
              <a:buClr>
                <a:schemeClr val="dk1"/>
              </a:buClr>
              <a:buSzPts val="1400"/>
              <a:buFont typeface="Noto Sans Symbols"/>
              <a:buChar char="Ø"/>
            </a:pPr>
            <a:r>
              <a:rPr lang="en-US" sz="1400" dirty="0"/>
              <a:t>Written in plain text</a:t>
            </a:r>
            <a:endParaRPr dirty="0"/>
          </a:p>
          <a:p>
            <a:pPr marL="513860" lvl="1" indent="-170969" algn="l" rtl="0">
              <a:lnSpc>
                <a:spcPct val="90000"/>
              </a:lnSpc>
              <a:spcBef>
                <a:spcPts val="375"/>
              </a:spcBef>
              <a:spcAft>
                <a:spcPts val="0"/>
              </a:spcAft>
              <a:buClr>
                <a:schemeClr val="dk1"/>
              </a:buClr>
              <a:buSzPts val="1200"/>
              <a:buFont typeface="Courier New"/>
              <a:buChar char="o"/>
            </a:pPr>
            <a:r>
              <a:rPr lang="en-US" sz="1200" dirty="0"/>
              <a:t>not machine readable</a:t>
            </a:r>
            <a:endParaRPr dirty="0"/>
          </a:p>
          <a:p>
            <a:pPr marL="170970" lvl="0" indent="-170970" algn="l" rtl="0">
              <a:lnSpc>
                <a:spcPct val="90000"/>
              </a:lnSpc>
              <a:spcBef>
                <a:spcPts val="750"/>
              </a:spcBef>
              <a:spcAft>
                <a:spcPts val="0"/>
              </a:spcAft>
              <a:buClr>
                <a:schemeClr val="dk1"/>
              </a:buClr>
              <a:buSzPts val="1400"/>
              <a:buFont typeface="Noto Sans Symbols"/>
              <a:buChar char="Ø"/>
            </a:pPr>
            <a:r>
              <a:rPr lang="en-US" sz="1400" dirty="0"/>
              <a:t>Some details are left out </a:t>
            </a:r>
            <a:endParaRPr dirty="0"/>
          </a:p>
          <a:p>
            <a:pPr marL="513860" lvl="1" indent="-170969" algn="l" rtl="0">
              <a:lnSpc>
                <a:spcPct val="90000"/>
              </a:lnSpc>
              <a:spcBef>
                <a:spcPts val="375"/>
              </a:spcBef>
              <a:spcAft>
                <a:spcPts val="0"/>
              </a:spcAft>
              <a:buClr>
                <a:schemeClr val="dk1"/>
              </a:buClr>
              <a:buSzPts val="1200"/>
              <a:buFont typeface="Courier New"/>
              <a:buChar char="o"/>
            </a:pPr>
            <a:r>
              <a:rPr lang="en-US" sz="1200" dirty="0"/>
              <a:t>often (at best) retrievable from the analysis executable program/define.xml</a:t>
            </a:r>
            <a:endParaRPr sz="1200" dirty="0"/>
          </a:p>
          <a:p>
            <a:pPr marL="513860" lvl="1" indent="-170969" algn="l" rtl="0">
              <a:lnSpc>
                <a:spcPct val="90000"/>
              </a:lnSpc>
              <a:spcBef>
                <a:spcPts val="375"/>
              </a:spcBef>
              <a:spcAft>
                <a:spcPts val="0"/>
              </a:spcAft>
              <a:buClr>
                <a:schemeClr val="dk1"/>
              </a:buClr>
              <a:buSzPts val="1200"/>
              <a:buFont typeface="Courier New"/>
              <a:buChar char="o"/>
            </a:pPr>
            <a:r>
              <a:rPr lang="en-US" sz="1200" dirty="0"/>
              <a:t>reason why regulators requires SAS programs to be submitted</a:t>
            </a:r>
            <a:endParaRPr dirty="0"/>
          </a:p>
          <a:p>
            <a:pPr marL="170970" lvl="0" indent="-170970" algn="l" rtl="0">
              <a:lnSpc>
                <a:spcPct val="90000"/>
              </a:lnSpc>
              <a:spcBef>
                <a:spcPts val="750"/>
              </a:spcBef>
              <a:spcAft>
                <a:spcPts val="0"/>
              </a:spcAft>
              <a:buClr>
                <a:schemeClr val="dk1"/>
              </a:buClr>
              <a:buSzPts val="1400"/>
              <a:buFont typeface="Noto Sans Symbols"/>
              <a:buChar char="Ø"/>
            </a:pPr>
            <a:r>
              <a:rPr lang="en-US" sz="1400" dirty="0"/>
              <a:t>Specifications are not software agnostic </a:t>
            </a:r>
            <a:endParaRPr dirty="0"/>
          </a:p>
          <a:p>
            <a:pPr marL="513860" lvl="1" indent="-170969" algn="l" rtl="0">
              <a:lnSpc>
                <a:spcPct val="90000"/>
              </a:lnSpc>
              <a:spcBef>
                <a:spcPts val="375"/>
              </a:spcBef>
              <a:spcAft>
                <a:spcPts val="0"/>
              </a:spcAft>
              <a:buClr>
                <a:schemeClr val="dk1"/>
              </a:buClr>
              <a:buSzPts val="1200"/>
              <a:buFont typeface="Courier New"/>
              <a:buChar char="o"/>
            </a:pPr>
            <a:r>
              <a:rPr lang="en-US" sz="1200" dirty="0"/>
              <a:t>SAS versus R syntax</a:t>
            </a:r>
            <a:endParaRPr dirty="0"/>
          </a:p>
          <a:p>
            <a:pPr marL="513860" lvl="1" indent="-170969" algn="l" rtl="0">
              <a:lnSpc>
                <a:spcPct val="90000"/>
              </a:lnSpc>
              <a:spcBef>
                <a:spcPts val="375"/>
              </a:spcBef>
              <a:spcAft>
                <a:spcPts val="0"/>
              </a:spcAft>
              <a:buClr>
                <a:schemeClr val="dk1"/>
              </a:buClr>
              <a:buSzPts val="1200"/>
              <a:buFont typeface="Courier New"/>
              <a:buChar char="o"/>
            </a:pPr>
            <a:r>
              <a:rPr lang="en-US" sz="1200" dirty="0"/>
              <a:t>different set of options </a:t>
            </a:r>
            <a:endParaRPr dirty="0"/>
          </a:p>
          <a:p>
            <a:pPr marL="0" lvl="0" indent="0" algn="l" rtl="0">
              <a:lnSpc>
                <a:spcPct val="90000"/>
              </a:lnSpc>
              <a:spcBef>
                <a:spcPts val="750"/>
              </a:spcBef>
              <a:spcAft>
                <a:spcPts val="0"/>
              </a:spcAft>
              <a:buClr>
                <a:schemeClr val="dk1"/>
              </a:buClr>
              <a:buSzPts val="1400"/>
              <a:buNone/>
            </a:pPr>
            <a:endParaRPr sz="1400" dirty="0"/>
          </a:p>
        </p:txBody>
      </p:sp>
      <p:graphicFrame>
        <p:nvGraphicFramePr>
          <p:cNvPr id="268" name="Google Shape;268;p21"/>
          <p:cNvGraphicFramePr/>
          <p:nvPr>
            <p:extLst>
              <p:ext uri="{D42A27DB-BD31-4B8C-83A1-F6EECF244321}">
                <p14:modId xmlns:p14="http://schemas.microsoft.com/office/powerpoint/2010/main" val="3440778251"/>
              </p:ext>
            </p:extLst>
          </p:nvPr>
        </p:nvGraphicFramePr>
        <p:xfrm>
          <a:off x="3887908" y="710773"/>
          <a:ext cx="5111025" cy="4171572"/>
        </p:xfrm>
        <a:graphic>
          <a:graphicData uri="http://schemas.openxmlformats.org/drawingml/2006/table">
            <a:tbl>
              <a:tblPr bandRow="1">
                <a:noFill/>
                <a:tableStyleId>{3278A126-2F7C-438B-8707-5B8BE7C3D95A}</a:tableStyleId>
              </a:tblPr>
              <a:tblGrid>
                <a:gridCol w="3313878">
                  <a:extLst>
                    <a:ext uri="{9D8B030D-6E8A-4147-A177-3AD203B41FA5}">
                      <a16:colId xmlns:a16="http://schemas.microsoft.com/office/drawing/2014/main" val="20000"/>
                    </a:ext>
                  </a:extLst>
                </a:gridCol>
                <a:gridCol w="1797147">
                  <a:extLst>
                    <a:ext uri="{9D8B030D-6E8A-4147-A177-3AD203B41FA5}">
                      <a16:colId xmlns:a16="http://schemas.microsoft.com/office/drawing/2014/main" val="20001"/>
                    </a:ext>
                  </a:extLst>
                </a:gridCol>
              </a:tblGrid>
              <a:tr h="362453">
                <a:tc>
                  <a:txBody>
                    <a:bodyPr/>
                    <a:lstStyle/>
                    <a:p>
                      <a:pPr marL="0" marR="0" lvl="0" indent="0" algn="ctr" rtl="0">
                        <a:lnSpc>
                          <a:spcPct val="125083"/>
                        </a:lnSpc>
                        <a:spcBef>
                          <a:spcPts val="0"/>
                        </a:spcBef>
                        <a:spcAft>
                          <a:spcPts val="0"/>
                        </a:spcAft>
                        <a:buClr>
                          <a:srgbClr val="134678"/>
                        </a:buClr>
                        <a:buSzPts val="1200"/>
                        <a:buFont typeface="Arial"/>
                        <a:buNone/>
                      </a:pPr>
                      <a:r>
                        <a:rPr lang="en-US" sz="1200" b="1" i="1" u="none" strike="noStrike" cap="none">
                          <a:solidFill>
                            <a:srgbClr val="134678"/>
                          </a:solidFill>
                          <a:latin typeface="Arial"/>
                          <a:ea typeface="Arial"/>
                          <a:cs typeface="Arial"/>
                          <a:sym typeface="Arial"/>
                        </a:rPr>
                        <a:t>Primary analysis from CDISC pilot study*</a:t>
                      </a:r>
                      <a:endParaRPr/>
                    </a:p>
                  </a:txBody>
                  <a:tcPr marL="54175" marR="54175" marT="36125" marB="36125" anchor="ctr">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tc>
                  <a:txBody>
                    <a:bodyPr/>
                    <a:lstStyle/>
                    <a:p>
                      <a:pPr marL="0" marR="0" lvl="0" indent="0" algn="ctr" rtl="0">
                        <a:lnSpc>
                          <a:spcPct val="125083"/>
                        </a:lnSpc>
                        <a:spcBef>
                          <a:spcPts val="0"/>
                        </a:spcBef>
                        <a:spcAft>
                          <a:spcPts val="0"/>
                        </a:spcAft>
                        <a:buClr>
                          <a:srgbClr val="134678"/>
                        </a:buClr>
                        <a:buSzPts val="1200"/>
                        <a:buFont typeface="Arial"/>
                        <a:buNone/>
                      </a:pPr>
                      <a:r>
                        <a:rPr lang="en-US" sz="1200" b="1" i="0" u="none" strike="noStrike" cap="none">
                          <a:solidFill>
                            <a:srgbClr val="134678"/>
                          </a:solidFill>
                          <a:latin typeface="Arial"/>
                          <a:ea typeface="Arial"/>
                          <a:cs typeface="Arial"/>
                          <a:sym typeface="Arial"/>
                        </a:rPr>
                        <a:t>Issue</a:t>
                      </a:r>
                      <a:endParaRPr/>
                    </a:p>
                  </a:txBody>
                  <a:tcPr marL="54175" marR="54175" marT="36125" marB="36125" anchor="ctr">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99129">
                <a:tc>
                  <a:txBody>
                    <a:bodyPr/>
                    <a:lstStyle/>
                    <a:p>
                      <a:pPr marL="0" marR="0" lvl="0" indent="0" algn="l" rtl="0">
                        <a:lnSpc>
                          <a:spcPct val="150100"/>
                        </a:lnSpc>
                        <a:spcBef>
                          <a:spcPts val="0"/>
                        </a:spcBef>
                        <a:spcAft>
                          <a:spcPts val="0"/>
                        </a:spcAft>
                        <a:buClr>
                          <a:srgbClr val="134678"/>
                        </a:buClr>
                        <a:buSzPts val="1000"/>
                        <a:buFont typeface="Arial"/>
                        <a:buNone/>
                      </a:pPr>
                      <a:r>
                        <a:rPr lang="en-US" sz="1000" b="0" i="1" u="none" strike="noStrike" cap="none">
                          <a:solidFill>
                            <a:srgbClr val="134678"/>
                          </a:solidFill>
                          <a:latin typeface="Arial"/>
                          <a:ea typeface="Arial"/>
                          <a:cs typeface="Arial"/>
                          <a:sym typeface="Arial"/>
                        </a:rPr>
                        <a:t>The primary analysis of the ADAS-Cog (11) at Week 24 will use the efficacy population with LOCF imputation for any missing values at Week 24.</a:t>
                      </a:r>
                      <a:endParaRPr sz="1000" b="0" i="0" u="none" strike="noStrike" cap="none">
                        <a:solidFill>
                          <a:srgbClr val="134678"/>
                        </a:solidFill>
                      </a:endParaRPr>
                    </a:p>
                  </a:txBody>
                  <a:tcPr marL="54175" marR="54175" marT="36125" marB="36125">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tc>
                  <a:txBody>
                    <a:bodyPr/>
                    <a:lstStyle/>
                    <a:p>
                      <a:pPr marL="0" marR="0" lvl="0" indent="0" algn="l" rtl="0">
                        <a:lnSpc>
                          <a:spcPct val="150100"/>
                        </a:lnSpc>
                        <a:spcBef>
                          <a:spcPts val="0"/>
                        </a:spcBef>
                        <a:spcAft>
                          <a:spcPts val="0"/>
                        </a:spcAft>
                        <a:buClr>
                          <a:srgbClr val="134678"/>
                        </a:buClr>
                        <a:buSzPts val="1000"/>
                        <a:buFont typeface="Arial"/>
                        <a:buNone/>
                      </a:pPr>
                      <a:r>
                        <a:rPr lang="en-US" sz="1000" b="0" i="0" u="none" strike="noStrike" cap="none">
                          <a:solidFill>
                            <a:srgbClr val="134678"/>
                          </a:solidFill>
                        </a:rPr>
                        <a:t>define.xml revealed that it was Change from baseline (CHG) that was analysed.</a:t>
                      </a:r>
                      <a:endParaRPr/>
                    </a:p>
                  </a:txBody>
                  <a:tcPr marL="54175" marR="54175" marT="36125" marB="36125">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13099">
                <a:tc>
                  <a:txBody>
                    <a:bodyPr/>
                    <a:lstStyle/>
                    <a:p>
                      <a:pPr marL="0" marR="0" lvl="0" indent="0" algn="l" rtl="0">
                        <a:lnSpc>
                          <a:spcPct val="150100"/>
                        </a:lnSpc>
                        <a:spcBef>
                          <a:spcPts val="0"/>
                        </a:spcBef>
                        <a:spcAft>
                          <a:spcPts val="0"/>
                        </a:spcAft>
                        <a:buClr>
                          <a:srgbClr val="134678"/>
                        </a:buClr>
                        <a:buSzPts val="1000"/>
                        <a:buFont typeface="Arial"/>
                        <a:buNone/>
                      </a:pPr>
                      <a:r>
                        <a:rPr lang="en-US" sz="1000" b="0" i="1" u="none" strike="noStrike" cap="none" dirty="0">
                          <a:solidFill>
                            <a:srgbClr val="134678"/>
                          </a:solidFill>
                          <a:latin typeface="Arial"/>
                          <a:ea typeface="Arial"/>
                          <a:cs typeface="Arial"/>
                          <a:sym typeface="Arial"/>
                        </a:rPr>
                        <a:t>An ANCOVA model will be used with the </a:t>
                      </a:r>
                      <a:r>
                        <a:rPr lang="en-US" sz="1000" b="1" i="1" u="none" strike="noStrike" cap="none" dirty="0">
                          <a:solidFill>
                            <a:srgbClr val="134678"/>
                          </a:solidFill>
                          <a:latin typeface="Arial"/>
                          <a:ea typeface="Arial"/>
                          <a:cs typeface="Arial"/>
                          <a:sym typeface="Arial"/>
                        </a:rPr>
                        <a:t>baseline score</a:t>
                      </a:r>
                      <a:r>
                        <a:rPr lang="en-US" sz="1000" b="0" i="1" u="none" strike="noStrike" cap="none" dirty="0">
                          <a:solidFill>
                            <a:srgbClr val="134678"/>
                          </a:solidFill>
                          <a:latin typeface="Arial"/>
                          <a:ea typeface="Arial"/>
                          <a:cs typeface="Arial"/>
                          <a:sym typeface="Arial"/>
                        </a:rPr>
                        <a:t>, </a:t>
                      </a:r>
                      <a:r>
                        <a:rPr lang="en-US" sz="1000" b="1" i="1" u="none" strike="noStrike" cap="none" dirty="0">
                          <a:solidFill>
                            <a:srgbClr val="134678"/>
                          </a:solidFill>
                          <a:latin typeface="Arial"/>
                          <a:ea typeface="Arial"/>
                          <a:cs typeface="Arial"/>
                          <a:sym typeface="Arial"/>
                        </a:rPr>
                        <a:t>site</a:t>
                      </a:r>
                      <a:r>
                        <a:rPr lang="en-US" sz="1000" b="0" i="1" u="none" strike="noStrike" cap="none" dirty="0">
                          <a:solidFill>
                            <a:srgbClr val="134678"/>
                          </a:solidFill>
                          <a:latin typeface="Arial"/>
                          <a:ea typeface="Arial"/>
                          <a:cs typeface="Arial"/>
                          <a:sym typeface="Arial"/>
                        </a:rPr>
                        <a:t>, and </a:t>
                      </a:r>
                      <a:r>
                        <a:rPr lang="en-US" sz="1000" b="1" i="1" u="none" strike="noStrike" cap="none" dirty="0">
                          <a:solidFill>
                            <a:srgbClr val="134678"/>
                          </a:solidFill>
                          <a:latin typeface="Arial"/>
                          <a:ea typeface="Arial"/>
                          <a:cs typeface="Arial"/>
                          <a:sym typeface="Arial"/>
                        </a:rPr>
                        <a:t>treatment </a:t>
                      </a:r>
                      <a:r>
                        <a:rPr lang="en-US" sz="1000" b="0" i="1" u="none" strike="noStrike" cap="none" dirty="0">
                          <a:solidFill>
                            <a:srgbClr val="134678"/>
                          </a:solidFill>
                          <a:latin typeface="Arial"/>
                          <a:ea typeface="Arial"/>
                          <a:cs typeface="Arial"/>
                          <a:sym typeface="Arial"/>
                        </a:rPr>
                        <a:t>included as </a:t>
                      </a:r>
                      <a:r>
                        <a:rPr lang="en-US" sz="1000" b="1" i="1" u="none" strike="noStrike" cap="none" dirty="0">
                          <a:solidFill>
                            <a:srgbClr val="134678"/>
                          </a:solidFill>
                          <a:latin typeface="Arial"/>
                          <a:ea typeface="Arial"/>
                          <a:cs typeface="Arial"/>
                          <a:sym typeface="Arial"/>
                        </a:rPr>
                        <a:t>independent variables</a:t>
                      </a:r>
                      <a:r>
                        <a:rPr lang="en-US" sz="1000" b="0" i="1" u="none" strike="noStrike" cap="none" dirty="0">
                          <a:solidFill>
                            <a:srgbClr val="134678"/>
                          </a:solidFill>
                          <a:latin typeface="Arial"/>
                          <a:ea typeface="Arial"/>
                          <a:cs typeface="Arial"/>
                          <a:sym typeface="Arial"/>
                        </a:rPr>
                        <a:t>.</a:t>
                      </a:r>
                      <a:endParaRPr sz="1000" b="0" i="0" u="none" strike="noStrike" cap="none" dirty="0">
                        <a:solidFill>
                          <a:srgbClr val="134678"/>
                        </a:solidFill>
                        <a:latin typeface="Arial"/>
                        <a:ea typeface="Arial"/>
                        <a:cs typeface="Arial"/>
                        <a:sym typeface="Arial"/>
                      </a:endParaRPr>
                    </a:p>
                    <a:p>
                      <a:pPr marL="0" marR="0" lvl="0" indent="0" algn="l" rtl="0">
                        <a:lnSpc>
                          <a:spcPct val="150100"/>
                        </a:lnSpc>
                        <a:spcBef>
                          <a:spcPts val="0"/>
                        </a:spcBef>
                        <a:spcAft>
                          <a:spcPts val="0"/>
                        </a:spcAft>
                        <a:buClr>
                          <a:schemeClr val="dk1"/>
                        </a:buClr>
                        <a:buSzPts val="1000"/>
                        <a:buFont typeface="Arial"/>
                        <a:buNone/>
                      </a:pPr>
                      <a:endParaRPr sz="1000" b="1" i="1" u="none" strike="noStrike" cap="none" dirty="0">
                        <a:solidFill>
                          <a:srgbClr val="134678"/>
                        </a:solidFill>
                        <a:latin typeface="Arial"/>
                        <a:ea typeface="Arial"/>
                        <a:cs typeface="Arial"/>
                        <a:sym typeface="Arial"/>
                      </a:endParaRPr>
                    </a:p>
                    <a:p>
                      <a:pPr marL="0" marR="0" lvl="0" indent="0" algn="l" rtl="0">
                        <a:lnSpc>
                          <a:spcPct val="150100"/>
                        </a:lnSpc>
                        <a:spcBef>
                          <a:spcPts val="0"/>
                        </a:spcBef>
                        <a:spcAft>
                          <a:spcPts val="0"/>
                        </a:spcAft>
                        <a:buClr>
                          <a:srgbClr val="134678"/>
                        </a:buClr>
                        <a:buSzPts val="1000"/>
                        <a:buFont typeface="Arial"/>
                        <a:buNone/>
                      </a:pPr>
                      <a:r>
                        <a:rPr lang="en-US" sz="1000" b="1" i="1" u="none" strike="noStrike" cap="none" dirty="0">
                          <a:solidFill>
                            <a:srgbClr val="134678"/>
                          </a:solidFill>
                          <a:latin typeface="Arial"/>
                          <a:ea typeface="Arial"/>
                          <a:cs typeface="Arial"/>
                          <a:sym typeface="Arial"/>
                        </a:rPr>
                        <a:t>Treatment </a:t>
                      </a:r>
                      <a:r>
                        <a:rPr lang="en-US" sz="1000" b="0" i="1" u="none" strike="noStrike" cap="none" dirty="0">
                          <a:solidFill>
                            <a:srgbClr val="134678"/>
                          </a:solidFill>
                          <a:latin typeface="Arial"/>
                          <a:ea typeface="Arial"/>
                          <a:cs typeface="Arial"/>
                          <a:sym typeface="Arial"/>
                        </a:rPr>
                        <a:t>will be included as a </a:t>
                      </a:r>
                      <a:r>
                        <a:rPr lang="en-US" sz="1000" b="1" i="1" u="none" strike="noStrike" cap="none" dirty="0">
                          <a:solidFill>
                            <a:srgbClr val="134678"/>
                          </a:solidFill>
                          <a:latin typeface="Arial"/>
                          <a:ea typeface="Arial"/>
                          <a:cs typeface="Arial"/>
                          <a:sym typeface="Arial"/>
                        </a:rPr>
                        <a:t>continuous </a:t>
                      </a:r>
                      <a:r>
                        <a:rPr lang="en-US" sz="1000" b="0" i="1" u="none" strike="noStrike" cap="none" dirty="0">
                          <a:solidFill>
                            <a:srgbClr val="134678"/>
                          </a:solidFill>
                          <a:latin typeface="Arial"/>
                          <a:ea typeface="Arial"/>
                          <a:cs typeface="Arial"/>
                          <a:sym typeface="Arial"/>
                        </a:rPr>
                        <a:t>variable, and results for a </a:t>
                      </a:r>
                      <a:r>
                        <a:rPr lang="en-US" sz="1000" b="1" i="1" u="none" strike="noStrike" cap="none" dirty="0">
                          <a:solidFill>
                            <a:srgbClr val="134678"/>
                          </a:solidFill>
                          <a:latin typeface="Arial"/>
                          <a:ea typeface="Arial"/>
                          <a:cs typeface="Arial"/>
                          <a:sym typeface="Arial"/>
                        </a:rPr>
                        <a:t>test of dose response </a:t>
                      </a:r>
                      <a:r>
                        <a:rPr lang="en-US" sz="1000" b="0" i="1" u="none" strike="noStrike" cap="none" dirty="0">
                          <a:solidFill>
                            <a:srgbClr val="134678"/>
                          </a:solidFill>
                          <a:latin typeface="Arial"/>
                          <a:ea typeface="Arial"/>
                          <a:cs typeface="Arial"/>
                          <a:sym typeface="Arial"/>
                        </a:rPr>
                        <a:t>will be produced.</a:t>
                      </a:r>
                      <a:endParaRPr sz="1000" b="0" i="0" u="none" strike="noStrike" cap="none" dirty="0">
                        <a:solidFill>
                          <a:srgbClr val="134678"/>
                        </a:solidFill>
                        <a:latin typeface="Arial"/>
                        <a:ea typeface="Arial"/>
                        <a:cs typeface="Arial"/>
                        <a:sym typeface="Arial"/>
                      </a:endParaRPr>
                    </a:p>
                    <a:p>
                      <a:pPr marL="0" marR="0" lvl="0" indent="0" algn="l" rtl="0">
                        <a:lnSpc>
                          <a:spcPct val="150100"/>
                        </a:lnSpc>
                        <a:spcBef>
                          <a:spcPts val="0"/>
                        </a:spcBef>
                        <a:spcAft>
                          <a:spcPts val="0"/>
                        </a:spcAft>
                        <a:buClr>
                          <a:schemeClr val="dk1"/>
                        </a:buClr>
                        <a:buSzPts val="1000"/>
                        <a:buFont typeface="Arial"/>
                        <a:buNone/>
                      </a:pPr>
                      <a:endParaRPr sz="1000" b="1" i="1" u="none" strike="noStrike" cap="none" dirty="0">
                        <a:solidFill>
                          <a:srgbClr val="134678"/>
                        </a:solidFill>
                        <a:latin typeface="Arial"/>
                        <a:ea typeface="Arial"/>
                        <a:cs typeface="Arial"/>
                        <a:sym typeface="Arial"/>
                      </a:endParaRPr>
                    </a:p>
                    <a:p>
                      <a:pPr marL="0" marR="0" lvl="0" indent="0" algn="l" rtl="0">
                        <a:lnSpc>
                          <a:spcPct val="150100"/>
                        </a:lnSpc>
                        <a:spcBef>
                          <a:spcPts val="0"/>
                        </a:spcBef>
                        <a:spcAft>
                          <a:spcPts val="0"/>
                        </a:spcAft>
                        <a:buClr>
                          <a:srgbClr val="134678"/>
                        </a:buClr>
                        <a:buSzPts val="1000"/>
                        <a:buFont typeface="Arial"/>
                        <a:buNone/>
                      </a:pPr>
                      <a:r>
                        <a:rPr lang="en-US" sz="1000" b="1" i="1" u="none" strike="noStrike" cap="none" dirty="0">
                          <a:solidFill>
                            <a:srgbClr val="134678"/>
                          </a:solidFill>
                          <a:latin typeface="Arial"/>
                          <a:ea typeface="Arial"/>
                          <a:cs typeface="Arial"/>
                          <a:sym typeface="Arial"/>
                        </a:rPr>
                        <a:t>Interaction terms will not be investigated</a:t>
                      </a:r>
                      <a:r>
                        <a:rPr lang="en-US" sz="1000" b="0" i="1" u="none" strike="noStrike" cap="none" dirty="0">
                          <a:solidFill>
                            <a:srgbClr val="134678"/>
                          </a:solidFill>
                          <a:latin typeface="Arial"/>
                          <a:ea typeface="Arial"/>
                          <a:cs typeface="Arial"/>
                          <a:sym typeface="Arial"/>
                        </a:rPr>
                        <a:t>.</a:t>
                      </a:r>
                      <a:endParaRPr sz="1000" b="0" i="0" u="none" strike="noStrike" cap="none" dirty="0">
                        <a:solidFill>
                          <a:srgbClr val="134678"/>
                        </a:solidFill>
                        <a:latin typeface="Arial"/>
                        <a:ea typeface="Arial"/>
                        <a:cs typeface="Arial"/>
                        <a:sym typeface="Arial"/>
                      </a:endParaRPr>
                    </a:p>
                  </a:txBody>
                  <a:tcPr marL="54175" marR="54175" marT="36125" marB="36125">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tc>
                  <a:txBody>
                    <a:bodyPr/>
                    <a:lstStyle/>
                    <a:p>
                      <a:pPr marL="0" marR="0" lvl="0" indent="0" algn="l" rtl="0">
                        <a:lnSpc>
                          <a:spcPct val="150100"/>
                        </a:lnSpc>
                        <a:spcBef>
                          <a:spcPts val="0"/>
                        </a:spcBef>
                        <a:spcAft>
                          <a:spcPts val="0"/>
                        </a:spcAft>
                        <a:buClr>
                          <a:srgbClr val="134678"/>
                        </a:buClr>
                        <a:buSzPts val="1000"/>
                        <a:buFont typeface="Arial"/>
                        <a:buNone/>
                      </a:pPr>
                      <a:r>
                        <a:rPr lang="en-US" sz="1000" b="0" i="0" u="none" strike="noStrike" cap="none">
                          <a:solidFill>
                            <a:srgbClr val="134678"/>
                          </a:solidFill>
                          <a:latin typeface="Arial"/>
                          <a:ea typeface="Arial"/>
                          <a:cs typeface="Arial"/>
                          <a:sym typeface="Arial"/>
                        </a:rPr>
                        <a:t>The define.xml specifies how the analysis is done in SAS, bot how to translate to R or other programming language?</a:t>
                      </a:r>
                      <a:endParaRPr/>
                    </a:p>
                  </a:txBody>
                  <a:tcPr marL="54175" marR="54175" marT="36125" marB="36125">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77933">
                <a:tc>
                  <a:txBody>
                    <a:bodyPr/>
                    <a:lstStyle/>
                    <a:p>
                      <a:pPr marL="0" marR="0" lvl="0" indent="0" algn="l" rtl="0">
                        <a:lnSpc>
                          <a:spcPct val="150100"/>
                        </a:lnSpc>
                        <a:spcBef>
                          <a:spcPts val="0"/>
                        </a:spcBef>
                        <a:spcAft>
                          <a:spcPts val="0"/>
                        </a:spcAft>
                        <a:buClr>
                          <a:srgbClr val="134678"/>
                        </a:buClr>
                        <a:buSzPts val="1000"/>
                        <a:buFont typeface="Arial"/>
                        <a:buNone/>
                      </a:pPr>
                      <a:r>
                        <a:rPr lang="en-US" sz="1000" b="0" i="1" u="none" strike="noStrike" cap="none">
                          <a:solidFill>
                            <a:srgbClr val="134678"/>
                          </a:solidFill>
                          <a:latin typeface="Arial"/>
                          <a:ea typeface="Arial"/>
                          <a:cs typeface="Arial"/>
                          <a:sym typeface="Arial"/>
                        </a:rPr>
                        <a:t>If the test for </a:t>
                      </a:r>
                      <a:r>
                        <a:rPr lang="en-US" sz="1000" b="1" i="1" u="none" strike="noStrike" cap="none">
                          <a:solidFill>
                            <a:srgbClr val="134678"/>
                          </a:solidFill>
                          <a:latin typeface="Arial"/>
                          <a:ea typeface="Arial"/>
                          <a:cs typeface="Arial"/>
                          <a:sym typeface="Arial"/>
                        </a:rPr>
                        <a:t>dose response is statistically significant</a:t>
                      </a:r>
                      <a:r>
                        <a:rPr lang="en-US" sz="1000" b="0" i="1" u="none" strike="noStrike" cap="none">
                          <a:solidFill>
                            <a:srgbClr val="134678"/>
                          </a:solidFill>
                          <a:latin typeface="Arial"/>
                          <a:ea typeface="Arial"/>
                          <a:cs typeface="Arial"/>
                          <a:sym typeface="Arial"/>
                        </a:rPr>
                        <a:t>, pairwise comparisons among the 3 groups will be performed and evaluated at a significance level of 0.05.</a:t>
                      </a:r>
                      <a:endParaRPr sz="1000" b="0" i="0" u="none" strike="noStrike" cap="none">
                        <a:solidFill>
                          <a:srgbClr val="134678"/>
                        </a:solidFill>
                      </a:endParaRPr>
                    </a:p>
                  </a:txBody>
                  <a:tcPr marL="54175" marR="54175" marT="36125" marB="36125">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tc>
                  <a:txBody>
                    <a:bodyPr/>
                    <a:lstStyle/>
                    <a:p>
                      <a:pPr marL="0" marR="0" lvl="0" indent="0" algn="l" rtl="0">
                        <a:lnSpc>
                          <a:spcPct val="150100"/>
                        </a:lnSpc>
                        <a:spcBef>
                          <a:spcPts val="0"/>
                        </a:spcBef>
                        <a:spcAft>
                          <a:spcPts val="0"/>
                        </a:spcAft>
                        <a:buClr>
                          <a:schemeClr val="dk1"/>
                        </a:buClr>
                        <a:buSzPts val="1000"/>
                        <a:buFont typeface="Arial"/>
                        <a:buNone/>
                      </a:pPr>
                      <a:r>
                        <a:rPr lang="en-US" sz="1000" u="none" strike="noStrike" cap="none" dirty="0"/>
                        <a:t>Pairwise estimates made – but test for dose response was significant (p &lt; 0.05)</a:t>
                      </a:r>
                      <a:endParaRPr sz="1000" b="0" i="0" u="none" strike="noStrike" cap="none" dirty="0">
                        <a:solidFill>
                          <a:srgbClr val="134678"/>
                        </a:solidFill>
                      </a:endParaRPr>
                    </a:p>
                  </a:txBody>
                  <a:tcPr marL="54175" marR="54175" marT="36125" marB="36125">
                    <a:lnL w="10025" cap="flat" cmpd="sng">
                      <a:solidFill>
                        <a:srgbClr val="000000"/>
                      </a:solidFill>
                      <a:prstDash val="solid"/>
                      <a:round/>
                      <a:headEnd type="none" w="sm" len="sm"/>
                      <a:tailEnd type="none" w="sm" len="sm"/>
                    </a:lnL>
                    <a:lnR w="10025" cap="flat" cmpd="sng">
                      <a:solidFill>
                        <a:srgbClr val="000000"/>
                      </a:solidFill>
                      <a:prstDash val="solid"/>
                      <a:round/>
                      <a:headEnd type="none" w="sm" len="sm"/>
                      <a:tailEnd type="none" w="sm" len="sm"/>
                    </a:lnR>
                    <a:lnT w="10025" cap="flat" cmpd="sng">
                      <a:solidFill>
                        <a:srgbClr val="000000"/>
                      </a:solidFill>
                      <a:prstDash val="solid"/>
                      <a:round/>
                      <a:headEnd type="none" w="sm" len="sm"/>
                      <a:tailEnd type="none" w="sm" len="sm"/>
                    </a:lnT>
                    <a:lnB w="100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71" name="Google Shape;271;p21"/>
          <p:cNvSpPr txBox="1"/>
          <p:nvPr/>
        </p:nvSpPr>
        <p:spPr>
          <a:xfrm>
            <a:off x="800101" y="4196608"/>
            <a:ext cx="2881148" cy="31175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788" dirty="0">
                <a:solidFill>
                  <a:srgbClr val="134678"/>
                </a:solidFill>
                <a:latin typeface="Arial"/>
                <a:ea typeface="Arial"/>
                <a:cs typeface="Arial"/>
                <a:sym typeface="Arial"/>
              </a:rPr>
              <a:t>*know the document is old, but very likely the same is seen in newer documents</a:t>
            </a:r>
            <a:endParaRPr sz="788" dirty="0">
              <a:solidFill>
                <a:srgbClr val="134678"/>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Why Develop Analysis Concepts?</a:t>
            </a:r>
            <a:endParaRPr/>
          </a:p>
        </p:txBody>
      </p:sp>
      <p:sp>
        <p:nvSpPr>
          <p:cNvPr id="277" name="Google Shape;277;p22"/>
          <p:cNvSpPr txBox="1">
            <a:spLocks noGrp="1"/>
          </p:cNvSpPr>
          <p:nvPr>
            <p:ph type="body" idx="1"/>
          </p:nvPr>
        </p:nvSpPr>
        <p:spPr>
          <a:xfrm>
            <a:off x="800100" y="994173"/>
            <a:ext cx="7886700" cy="3521473"/>
          </a:xfrm>
          <a:prstGeom prst="rect">
            <a:avLst/>
          </a:prstGeom>
          <a:noFill/>
          <a:ln>
            <a:noFill/>
          </a:ln>
        </p:spPr>
        <p:txBody>
          <a:bodyPr spcFirstLastPara="1" wrap="square" lIns="0" tIns="0" rIns="0" bIns="0" anchor="t" anchorCtr="0">
            <a:normAutofit lnSpcReduction="10000"/>
          </a:bodyPr>
          <a:lstStyle/>
          <a:p>
            <a:pPr marL="171450" lvl="0" indent="-171450" algn="l" rtl="0">
              <a:lnSpc>
                <a:spcPct val="110000"/>
              </a:lnSpc>
              <a:spcBef>
                <a:spcPts val="0"/>
              </a:spcBef>
              <a:spcAft>
                <a:spcPts val="0"/>
              </a:spcAft>
              <a:buClr>
                <a:schemeClr val="dk1"/>
              </a:buClr>
              <a:buSzPts val="1800"/>
              <a:buChar char="•"/>
            </a:pPr>
            <a:r>
              <a:rPr lang="en-US"/>
              <a:t>Reduces ambiguity</a:t>
            </a:r>
            <a:endParaRPr/>
          </a:p>
          <a:p>
            <a:pPr marL="514350" lvl="1" indent="-171450" algn="l" rtl="0">
              <a:lnSpc>
                <a:spcPct val="110000"/>
              </a:lnSpc>
              <a:spcBef>
                <a:spcPts val="375"/>
              </a:spcBef>
              <a:spcAft>
                <a:spcPts val="0"/>
              </a:spcAft>
              <a:buClr>
                <a:schemeClr val="dk1"/>
              </a:buClr>
              <a:buSzPts val="1400"/>
              <a:buChar char="•"/>
            </a:pPr>
            <a:r>
              <a:rPr lang="en-US"/>
              <a:t>Analysis Concepts with standardized metadata structure enforce precision in specifying analysis settings and assumptions</a:t>
            </a:r>
            <a:endParaRPr/>
          </a:p>
          <a:p>
            <a:pPr marL="171450" lvl="0" indent="-171450" algn="l" rtl="0">
              <a:lnSpc>
                <a:spcPct val="110000"/>
              </a:lnSpc>
              <a:spcBef>
                <a:spcPts val="750"/>
              </a:spcBef>
              <a:spcAft>
                <a:spcPts val="0"/>
              </a:spcAft>
              <a:buClr>
                <a:schemeClr val="dk1"/>
              </a:buClr>
              <a:buSzPts val="1800"/>
              <a:buChar char="•"/>
            </a:pPr>
            <a:r>
              <a:rPr lang="en-US"/>
              <a:t>Enables machine-readable analysis plans </a:t>
            </a:r>
            <a:endParaRPr/>
          </a:p>
          <a:p>
            <a:pPr marL="514350" lvl="1" indent="-171450" algn="l" rtl="0">
              <a:lnSpc>
                <a:spcPct val="110000"/>
              </a:lnSpc>
              <a:spcBef>
                <a:spcPts val="375"/>
              </a:spcBef>
              <a:spcAft>
                <a:spcPts val="0"/>
              </a:spcAft>
              <a:buClr>
                <a:schemeClr val="dk1"/>
              </a:buClr>
              <a:buSzPts val="1400"/>
              <a:buChar char="•"/>
            </a:pPr>
            <a:r>
              <a:rPr lang="en-US"/>
              <a:t>Analysis Concepts structured as metadata rather than narrative text, can be directly linked to statistical programming code</a:t>
            </a:r>
            <a:endParaRPr sz="1500"/>
          </a:p>
          <a:p>
            <a:pPr marL="170974" lvl="0" indent="-170974" algn="l" rtl="0">
              <a:lnSpc>
                <a:spcPct val="110000"/>
              </a:lnSpc>
              <a:spcBef>
                <a:spcPts val="750"/>
              </a:spcBef>
              <a:spcAft>
                <a:spcPts val="0"/>
              </a:spcAft>
              <a:buClr>
                <a:schemeClr val="dk1"/>
              </a:buClr>
              <a:buSzPts val="1650"/>
              <a:buChar char="•"/>
            </a:pPr>
            <a:r>
              <a:rPr lang="en-US" sz="1650"/>
              <a:t>Supports traceability</a:t>
            </a:r>
            <a:endParaRPr/>
          </a:p>
          <a:p>
            <a:pPr marL="513866" lvl="1" indent="-170974" algn="l" rtl="0">
              <a:lnSpc>
                <a:spcPct val="110000"/>
              </a:lnSpc>
              <a:spcBef>
                <a:spcPts val="375"/>
              </a:spcBef>
              <a:spcAft>
                <a:spcPts val="0"/>
              </a:spcAft>
              <a:buClr>
                <a:schemeClr val="dk1"/>
              </a:buClr>
              <a:buSzPts val="1400"/>
              <a:buChar char="•"/>
            </a:pPr>
            <a:r>
              <a:rPr lang="en-US"/>
              <a:t>Analysis Concepts help maintain clear linkage between protocol objectives, endpoints, and the specific analytical methods applied</a:t>
            </a:r>
            <a:endParaRPr/>
          </a:p>
          <a:p>
            <a:pPr marL="170974" lvl="0" indent="-170974" algn="l" rtl="0">
              <a:lnSpc>
                <a:spcPct val="110000"/>
              </a:lnSpc>
              <a:spcBef>
                <a:spcPts val="750"/>
              </a:spcBef>
              <a:spcAft>
                <a:spcPts val="0"/>
              </a:spcAft>
              <a:buClr>
                <a:schemeClr val="dk1"/>
              </a:buClr>
              <a:buSzPts val="1650"/>
              <a:buChar char="•"/>
            </a:pPr>
            <a:r>
              <a:rPr lang="en-US" sz="1650"/>
              <a:t>Streamlining collaboration</a:t>
            </a:r>
            <a:endParaRPr/>
          </a:p>
          <a:p>
            <a:pPr marL="513874" lvl="1" indent="-170974" algn="l" rtl="0">
              <a:lnSpc>
                <a:spcPct val="110000"/>
              </a:lnSpc>
              <a:spcBef>
                <a:spcPts val="375"/>
              </a:spcBef>
              <a:spcAft>
                <a:spcPts val="0"/>
              </a:spcAft>
              <a:buClr>
                <a:schemeClr val="dk1"/>
              </a:buClr>
              <a:buSzPts val="1400"/>
              <a:buFont typeface="Courier New"/>
              <a:buChar char="o"/>
            </a:pPr>
            <a:r>
              <a:rPr lang="en-US"/>
              <a:t>Analysis Concepts provide a common language between statisticians, clinicians, data managers, and other stakeholders</a:t>
            </a:r>
            <a:endParaRPr/>
          </a:p>
          <a:p>
            <a:pPr marL="514350" lvl="1" indent="-82550" algn="l" rtl="0">
              <a:lnSpc>
                <a:spcPct val="90000"/>
              </a:lnSpc>
              <a:spcBef>
                <a:spcPts val="375"/>
              </a:spcBef>
              <a:spcAft>
                <a:spcPts val="0"/>
              </a:spcAft>
              <a:buClr>
                <a:schemeClr val="dk1"/>
              </a:buClr>
              <a:buSzPts val="1400"/>
              <a:buNone/>
            </a:pPr>
            <a:endParaRPr/>
          </a:p>
        </p:txBody>
      </p:sp>
      <p:sp>
        <p:nvSpPr>
          <p:cNvPr id="278" name="Google Shape;278;p22"/>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solidFill>
                  <a:srgbClr val="134678"/>
                </a:solidFill>
                <a:latin typeface="Arial"/>
                <a:ea typeface="Arial"/>
                <a:cs typeface="Arial"/>
                <a:sym typeface="Arial"/>
              </a:rPr>
              <a:t>16</a:t>
            </a:fld>
            <a:endParaRPr>
              <a:solidFill>
                <a:srgbClr val="134678"/>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3"/>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Working Towards a Logical Model</a:t>
            </a:r>
            <a:endParaRPr/>
          </a:p>
        </p:txBody>
      </p:sp>
      <p:sp>
        <p:nvSpPr>
          <p:cNvPr id="284" name="Google Shape;284;p23"/>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solidFill>
                  <a:srgbClr val="134678"/>
                </a:solidFill>
                <a:latin typeface="Arial"/>
                <a:ea typeface="Arial"/>
                <a:cs typeface="Arial"/>
                <a:sym typeface="Arial"/>
              </a:rPr>
              <a:t>17</a:t>
            </a:fld>
            <a:endParaRPr>
              <a:solidFill>
                <a:srgbClr val="134678"/>
              </a:solidFill>
              <a:latin typeface="Arial"/>
              <a:ea typeface="Arial"/>
              <a:cs typeface="Arial"/>
              <a:sym typeface="Arial"/>
            </a:endParaRPr>
          </a:p>
        </p:txBody>
      </p:sp>
      <p:sp>
        <p:nvSpPr>
          <p:cNvPr id="285" name="Google Shape;285;p23"/>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a:solidFill>
                  <a:srgbClr val="134678"/>
                </a:solidFill>
                <a:latin typeface="Arial"/>
                <a:ea typeface="Arial"/>
                <a:cs typeface="Arial"/>
                <a:sym typeface="Arial"/>
              </a:rPr>
              <a:t>#ClearDataClearImpact</a:t>
            </a:r>
            <a:endParaRPr/>
          </a:p>
          <a:p>
            <a:pPr marL="0" lvl="0" indent="0" algn="ctr" rtl="0">
              <a:spcBef>
                <a:spcPts val="0"/>
              </a:spcBef>
              <a:spcAft>
                <a:spcPts val="0"/>
              </a:spcAft>
              <a:buNone/>
            </a:pPr>
            <a:endParaRPr>
              <a:solidFill>
                <a:srgbClr val="134678"/>
              </a:solidFill>
              <a:latin typeface="Arial"/>
              <a:ea typeface="Arial"/>
              <a:cs typeface="Arial"/>
              <a:sym typeface="Arial"/>
            </a:endParaRPr>
          </a:p>
        </p:txBody>
      </p:sp>
      <p:pic>
        <p:nvPicPr>
          <p:cNvPr id="286" name="Google Shape;286;p23" descr="A screenshot of a computer&#10;&#10;AI-generated content may be incorrect."/>
          <p:cNvPicPr preferRelativeResize="0"/>
          <p:nvPr/>
        </p:nvPicPr>
        <p:blipFill rotWithShape="1">
          <a:blip r:embed="rId3">
            <a:alphaModFix/>
          </a:blip>
          <a:srcRect/>
          <a:stretch/>
        </p:blipFill>
        <p:spPr>
          <a:xfrm>
            <a:off x="3175046" y="2988982"/>
            <a:ext cx="5358614" cy="1915203"/>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nvGrpSpPr>
          <p:cNvPr id="287" name="Google Shape;287;p23"/>
          <p:cNvGrpSpPr/>
          <p:nvPr/>
        </p:nvGrpSpPr>
        <p:grpSpPr>
          <a:xfrm>
            <a:off x="953559" y="1317008"/>
            <a:ext cx="7579782" cy="1462025"/>
            <a:chOff x="837957" y="1952605"/>
            <a:chExt cx="7579782" cy="1462025"/>
          </a:xfrm>
        </p:grpSpPr>
        <p:sp>
          <p:nvSpPr>
            <p:cNvPr id="288" name="Google Shape;288;p23"/>
            <p:cNvSpPr txBox="1"/>
            <p:nvPr/>
          </p:nvSpPr>
          <p:spPr>
            <a:xfrm>
              <a:off x="1774660" y="2581488"/>
              <a:ext cx="6643079"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Change in ADAS-Cog at Week 24 based on an ANCOVA model, which includes the </a:t>
              </a:r>
              <a:endParaRPr/>
            </a:p>
            <a:p>
              <a:pPr marL="0" marR="0" lvl="0" indent="0" algn="l" rtl="0">
                <a:spcBef>
                  <a:spcPts val="0"/>
                </a:spcBef>
                <a:spcAft>
                  <a:spcPts val="0"/>
                </a:spcAft>
                <a:buNone/>
              </a:pPr>
              <a:r>
                <a:rPr lang="en-US" sz="1350">
                  <a:solidFill>
                    <a:srgbClr val="134678"/>
                  </a:solidFill>
                  <a:latin typeface="Arial"/>
                  <a:ea typeface="Arial"/>
                  <a:cs typeface="Arial"/>
                  <a:sym typeface="Arial"/>
                </a:rPr>
                <a:t>baseline score, site, and treatment as continuous variable</a:t>
              </a:r>
              <a:endParaRPr/>
            </a:p>
          </p:txBody>
        </p:sp>
        <p:sp>
          <p:nvSpPr>
            <p:cNvPr id="289" name="Google Shape;289;p23"/>
            <p:cNvSpPr txBox="1"/>
            <p:nvPr/>
          </p:nvSpPr>
          <p:spPr>
            <a:xfrm>
              <a:off x="6980498" y="3114548"/>
              <a:ext cx="1021433"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covariates </a:t>
              </a:r>
              <a:endParaRPr/>
            </a:p>
          </p:txBody>
        </p:sp>
        <p:sp>
          <p:nvSpPr>
            <p:cNvPr id="290" name="Google Shape;290;p23"/>
            <p:cNvSpPr txBox="1"/>
            <p:nvPr/>
          </p:nvSpPr>
          <p:spPr>
            <a:xfrm>
              <a:off x="1774659" y="2846086"/>
              <a:ext cx="4464236"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1" name="Google Shape;291;p23"/>
            <p:cNvSpPr txBox="1"/>
            <p:nvPr/>
          </p:nvSpPr>
          <p:spPr>
            <a:xfrm>
              <a:off x="5247428" y="1952605"/>
              <a:ext cx="1569660"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statistical method </a:t>
              </a:r>
              <a:endParaRPr/>
            </a:p>
          </p:txBody>
        </p:sp>
        <p:sp>
          <p:nvSpPr>
            <p:cNvPr id="292" name="Google Shape;292;p23"/>
            <p:cNvSpPr txBox="1"/>
            <p:nvPr/>
          </p:nvSpPr>
          <p:spPr>
            <a:xfrm>
              <a:off x="5432106" y="2540512"/>
              <a:ext cx="1264141"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3" name="Google Shape;293;p23"/>
            <p:cNvSpPr txBox="1"/>
            <p:nvPr/>
          </p:nvSpPr>
          <p:spPr>
            <a:xfrm>
              <a:off x="837957" y="1952605"/>
              <a:ext cx="896399"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endpoint </a:t>
              </a:r>
              <a:endParaRPr/>
            </a:p>
          </p:txBody>
        </p:sp>
        <p:sp>
          <p:nvSpPr>
            <p:cNvPr id="294" name="Google Shape;294;p23"/>
            <p:cNvSpPr txBox="1"/>
            <p:nvPr/>
          </p:nvSpPr>
          <p:spPr>
            <a:xfrm>
              <a:off x="1774658" y="2537337"/>
              <a:ext cx="1778165"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5" name="Google Shape;295;p23"/>
            <p:cNvSpPr txBox="1"/>
            <p:nvPr/>
          </p:nvSpPr>
          <p:spPr>
            <a:xfrm>
              <a:off x="3672688" y="1952605"/>
              <a:ext cx="646331"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timing</a:t>
              </a:r>
              <a:endParaRPr/>
            </a:p>
          </p:txBody>
        </p:sp>
        <p:sp>
          <p:nvSpPr>
            <p:cNvPr id="296" name="Google Shape;296;p23"/>
            <p:cNvSpPr txBox="1"/>
            <p:nvPr/>
          </p:nvSpPr>
          <p:spPr>
            <a:xfrm>
              <a:off x="3723583" y="2540512"/>
              <a:ext cx="730942"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7" name="Google Shape;297;p23"/>
            <p:cNvSpPr txBox="1"/>
            <p:nvPr/>
          </p:nvSpPr>
          <p:spPr>
            <a:xfrm>
              <a:off x="2678375" y="1952605"/>
              <a:ext cx="425116"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BC</a:t>
              </a:r>
              <a:endParaRPr/>
            </a:p>
          </p:txBody>
        </p:sp>
        <p:sp>
          <p:nvSpPr>
            <p:cNvPr id="298" name="Google Shape;298;p23"/>
            <p:cNvSpPr txBox="1"/>
            <p:nvPr/>
          </p:nvSpPr>
          <p:spPr>
            <a:xfrm>
              <a:off x="2642319" y="2538775"/>
              <a:ext cx="910505"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9" name="Google Shape;299;p23"/>
            <p:cNvSpPr/>
            <p:nvPr/>
          </p:nvSpPr>
          <p:spPr>
            <a:xfrm rot="5400000">
              <a:off x="1263051" y="2388270"/>
              <a:ext cx="457808" cy="351810"/>
            </a:xfrm>
            <a:prstGeom prst="bentUpArrow">
              <a:avLst>
                <a:gd name="adj1" fmla="val 25000"/>
                <a:gd name="adj2" fmla="val 25000"/>
                <a:gd name="adj3" fmla="val 25000"/>
              </a:avLst>
            </a:prstGeom>
            <a:solidFill>
              <a:schemeClr val="accent6"/>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0" name="Google Shape;300;p23"/>
            <p:cNvSpPr/>
            <p:nvPr/>
          </p:nvSpPr>
          <p:spPr>
            <a:xfrm>
              <a:off x="2781483" y="2259074"/>
              <a:ext cx="199418" cy="228034"/>
            </a:xfrm>
            <a:prstGeom prst="downArrow">
              <a:avLst>
                <a:gd name="adj1" fmla="val 50000"/>
                <a:gd name="adj2" fmla="val 50000"/>
              </a:avLst>
            </a:prstGeom>
            <a:solidFill>
              <a:srgbClr val="00B050"/>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1" name="Google Shape;301;p23"/>
            <p:cNvSpPr/>
            <p:nvPr/>
          </p:nvSpPr>
          <p:spPr>
            <a:xfrm>
              <a:off x="3873061" y="2267260"/>
              <a:ext cx="199418" cy="212403"/>
            </a:xfrm>
            <a:prstGeom prst="downArrow">
              <a:avLst>
                <a:gd name="adj1" fmla="val 50000"/>
                <a:gd name="adj2" fmla="val 50000"/>
              </a:avLst>
            </a:prstGeom>
            <a:solidFill>
              <a:schemeClr val="accent5"/>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2" name="Google Shape;302;p23"/>
            <p:cNvSpPr/>
            <p:nvPr/>
          </p:nvSpPr>
          <p:spPr>
            <a:xfrm>
              <a:off x="5899237" y="2267260"/>
              <a:ext cx="199418" cy="232698"/>
            </a:xfrm>
            <a:prstGeom prst="downArrow">
              <a:avLst>
                <a:gd name="adj1" fmla="val 50000"/>
                <a:gd name="adj2" fmla="val 50000"/>
              </a:avLst>
            </a:prstGeom>
            <a:solidFill>
              <a:schemeClr val="accent3"/>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3" name="Google Shape;303;p23"/>
            <p:cNvSpPr/>
            <p:nvPr/>
          </p:nvSpPr>
          <p:spPr>
            <a:xfrm rot="6809031">
              <a:off x="6550622" y="2918327"/>
              <a:ext cx="199418" cy="431622"/>
            </a:xfrm>
            <a:prstGeom prst="downArrow">
              <a:avLst>
                <a:gd name="adj1" fmla="val 50000"/>
                <a:gd name="adj2" fmla="val 50000"/>
              </a:avLst>
            </a:prstGeom>
            <a:solidFill>
              <a:schemeClr val="accent4"/>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sp>
        <p:nvSpPr>
          <p:cNvPr id="304" name="Google Shape;304;p23"/>
          <p:cNvSpPr/>
          <p:nvPr/>
        </p:nvSpPr>
        <p:spPr>
          <a:xfrm>
            <a:off x="861303" y="1013839"/>
            <a:ext cx="7764294" cy="1848419"/>
          </a:xfrm>
          <a:prstGeom prst="rect">
            <a:avLst/>
          </a:prstGeom>
          <a:noFill/>
          <a:ln w="12700" cap="flat" cmpd="sng">
            <a:solidFill>
              <a:srgbClr val="081D3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5" name="Google Shape;305;p23"/>
          <p:cNvSpPr/>
          <p:nvPr/>
        </p:nvSpPr>
        <p:spPr>
          <a:xfrm rot="10800000" flipH="1">
            <a:off x="1331844" y="3126856"/>
            <a:ext cx="1505746" cy="1152939"/>
          </a:xfrm>
          <a:prstGeom prst="bentArrow">
            <a:avLst>
              <a:gd name="adj1" fmla="val 25000"/>
              <a:gd name="adj2" fmla="val 25000"/>
              <a:gd name="adj3" fmla="val 25000"/>
              <a:gd name="adj4" fmla="val 43750"/>
            </a:avLst>
          </a:prstGeom>
          <a:solidFill>
            <a:schemeClr val="accent1"/>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134678"/>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4"/>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AC    DC</a:t>
            </a:r>
            <a:endParaRPr/>
          </a:p>
        </p:txBody>
      </p:sp>
      <p:graphicFrame>
        <p:nvGraphicFramePr>
          <p:cNvPr id="311" name="Google Shape;311;p24"/>
          <p:cNvGraphicFramePr/>
          <p:nvPr/>
        </p:nvGraphicFramePr>
        <p:xfrm>
          <a:off x="800101" y="824263"/>
          <a:ext cx="3000000" cy="3000000"/>
        </p:xfrm>
        <a:graphic>
          <a:graphicData uri="http://schemas.openxmlformats.org/drawingml/2006/table">
            <a:tbl>
              <a:tblPr firstRow="1" bandRow="1">
                <a:noFill/>
                <a:tableStyleId>{E831017E-6FB9-4EB4-BBA0-B7482F2C6D72}</a:tableStyleId>
              </a:tblPr>
              <a:tblGrid>
                <a:gridCol w="1091250">
                  <a:extLst>
                    <a:ext uri="{9D8B030D-6E8A-4147-A177-3AD203B41FA5}">
                      <a16:colId xmlns:a16="http://schemas.microsoft.com/office/drawing/2014/main" val="20000"/>
                    </a:ext>
                  </a:extLst>
                </a:gridCol>
                <a:gridCol w="3423975">
                  <a:extLst>
                    <a:ext uri="{9D8B030D-6E8A-4147-A177-3AD203B41FA5}">
                      <a16:colId xmlns:a16="http://schemas.microsoft.com/office/drawing/2014/main" val="20001"/>
                    </a:ext>
                  </a:extLst>
                </a:gridCol>
                <a:gridCol w="3423975">
                  <a:extLst>
                    <a:ext uri="{9D8B030D-6E8A-4147-A177-3AD203B41FA5}">
                      <a16:colId xmlns:a16="http://schemas.microsoft.com/office/drawing/2014/main" val="20002"/>
                    </a:ext>
                  </a:extLst>
                </a:gridCol>
              </a:tblGrid>
              <a:tr h="248975">
                <a:tc>
                  <a:txBody>
                    <a:bodyPr/>
                    <a:lstStyle/>
                    <a:p>
                      <a:pPr marL="0" marR="0" lvl="0" indent="0" algn="l" rtl="0">
                        <a:spcBef>
                          <a:spcPts val="0"/>
                        </a:spcBef>
                        <a:spcAft>
                          <a:spcPts val="0"/>
                        </a:spcAft>
                        <a:buNone/>
                      </a:pPr>
                      <a:endParaRPr sz="10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None/>
                      </a:pPr>
                      <a:r>
                        <a:rPr lang="en-US" sz="1000"/>
                        <a:t>Analysis Concept (AC)</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000"/>
                        <a:buFont typeface="Arial"/>
                        <a:buNone/>
                      </a:pPr>
                      <a:r>
                        <a:rPr lang="en-US" sz="1000"/>
                        <a:t>Derivation Concept (DC)</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0"/>
                  </a:ext>
                </a:extLst>
              </a:tr>
              <a:tr h="442150">
                <a:tc>
                  <a:txBody>
                    <a:bodyPr/>
                    <a:lstStyle/>
                    <a:p>
                      <a:pPr marL="0" marR="0" lvl="0" indent="0" algn="l" rtl="0">
                        <a:lnSpc>
                          <a:spcPct val="90000"/>
                        </a:lnSpc>
                        <a:spcBef>
                          <a:spcPts val="0"/>
                        </a:spcBef>
                        <a:spcAft>
                          <a:spcPts val="0"/>
                        </a:spcAft>
                        <a:buClr>
                          <a:srgbClr val="134678"/>
                        </a:buClr>
                        <a:buSzPts val="1500"/>
                        <a:buFont typeface="Arial"/>
                        <a:buNone/>
                      </a:pPr>
                      <a:r>
                        <a:rPr lang="en-US" sz="1500" u="none" strike="noStrike">
                          <a:solidFill>
                            <a:srgbClr val="134678"/>
                          </a:solidFill>
                        </a:rPr>
                        <a:t>Purpose</a:t>
                      </a:r>
                      <a:endParaRPr sz="1500" u="none" strike="noStrike">
                        <a:solidFill>
                          <a:srgbClr val="134678"/>
                        </a:solidFill>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Examines existing data or information to draw conclusions, identify patterns, or test hypotheses</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Generates new derived values from raw or derived data</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1"/>
                  </a:ext>
                </a:extLst>
              </a:tr>
              <a:tr h="554450">
                <a:tc>
                  <a:txBody>
                    <a:bodyPr/>
                    <a:lstStyle/>
                    <a:p>
                      <a:pPr marL="0" marR="0" lvl="0" indent="0" algn="l" rtl="0">
                        <a:spcBef>
                          <a:spcPts val="0"/>
                        </a:spcBef>
                        <a:spcAft>
                          <a:spcPts val="0"/>
                        </a:spcAft>
                        <a:buClr>
                          <a:srgbClr val="134678"/>
                        </a:buClr>
                        <a:buSzPts val="1500"/>
                        <a:buFont typeface="Arial"/>
                        <a:buNone/>
                      </a:pPr>
                      <a:r>
                        <a:rPr lang="en-US" sz="1500" u="none" strike="noStrike">
                          <a:solidFill>
                            <a:srgbClr val="134678"/>
                          </a:solidFill>
                        </a:rPr>
                        <a:t>Direction</a:t>
                      </a:r>
                      <a:endParaRPr sz="15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Typically works with completed measurements or observations to extract meaning</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Transforms or processes data to create new representations </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2"/>
                  </a:ext>
                </a:extLst>
              </a:tr>
              <a:tr h="582925">
                <a:tc>
                  <a:txBody>
                    <a:bodyPr/>
                    <a:lstStyle/>
                    <a:p>
                      <a:pPr marL="0" marR="0" lvl="0" indent="0" algn="l" rtl="0">
                        <a:spcBef>
                          <a:spcPts val="0"/>
                        </a:spcBef>
                        <a:spcAft>
                          <a:spcPts val="0"/>
                        </a:spcAft>
                        <a:buClr>
                          <a:srgbClr val="134678"/>
                        </a:buClr>
                        <a:buSzPts val="1500"/>
                        <a:buFont typeface="Arial"/>
                        <a:buNone/>
                      </a:pPr>
                      <a:r>
                        <a:rPr lang="en-US" sz="1500" u="none" strike="noStrike">
                          <a:solidFill>
                            <a:srgbClr val="134678"/>
                          </a:solidFill>
                        </a:rPr>
                        <a:t>Process</a:t>
                      </a:r>
                      <a:endParaRPr sz="15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Involves applying statistical methods, critical thinking, and interpretative frameworks to understand data</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Uses mathematical operations, formulas, or algorithms to calculate new quantities</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3"/>
                  </a:ext>
                </a:extLst>
              </a:tr>
              <a:tr h="582925">
                <a:tc>
                  <a:txBody>
                    <a:bodyPr/>
                    <a:lstStyle/>
                    <a:p>
                      <a:pPr marL="0" marR="0" lvl="0" indent="0" algn="l" rtl="0">
                        <a:lnSpc>
                          <a:spcPct val="100000"/>
                        </a:lnSpc>
                        <a:spcBef>
                          <a:spcPts val="0"/>
                        </a:spcBef>
                        <a:spcAft>
                          <a:spcPts val="0"/>
                        </a:spcAft>
                        <a:buClr>
                          <a:srgbClr val="134678"/>
                        </a:buClr>
                        <a:buSzPts val="1500"/>
                        <a:buFont typeface="Arial"/>
                        <a:buNone/>
                      </a:pPr>
                      <a:r>
                        <a:rPr lang="en-US" sz="1500" u="none" strike="noStrike">
                          <a:solidFill>
                            <a:srgbClr val="134678"/>
                          </a:solidFill>
                        </a:rPr>
                        <a:t>Outcome</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Produces insights, conclusions, or evaluations based on the data - aggregated data (not subject-level)</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spcBef>
                          <a:spcPts val="0"/>
                        </a:spcBef>
                        <a:spcAft>
                          <a:spcPts val="0"/>
                        </a:spcAft>
                        <a:buClr>
                          <a:srgbClr val="134678"/>
                        </a:buClr>
                        <a:buSzPts val="1100"/>
                        <a:buFont typeface="Arial"/>
                        <a:buNone/>
                      </a:pPr>
                      <a:r>
                        <a:rPr lang="en-US" sz="1100" u="none" strike="noStrike">
                          <a:solidFill>
                            <a:srgbClr val="134678"/>
                          </a:solidFill>
                        </a:rPr>
                        <a:t>Creates derived data (subject level) that serve as inputs for subsequent analysis or derivations</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4"/>
                  </a:ext>
                </a:extLst>
              </a:tr>
              <a:tr h="754375">
                <a:tc>
                  <a:txBody>
                    <a:bodyPr/>
                    <a:lstStyle/>
                    <a:p>
                      <a:pPr marL="0" marR="0" lvl="0" indent="0" algn="l" rtl="0">
                        <a:lnSpc>
                          <a:spcPct val="100000"/>
                        </a:lnSpc>
                        <a:spcBef>
                          <a:spcPts val="0"/>
                        </a:spcBef>
                        <a:spcAft>
                          <a:spcPts val="0"/>
                        </a:spcAft>
                        <a:buClr>
                          <a:srgbClr val="134678"/>
                        </a:buClr>
                        <a:buSzPts val="1500"/>
                        <a:buFont typeface="Arial"/>
                        <a:buNone/>
                      </a:pPr>
                      <a:r>
                        <a:rPr lang="en-US" sz="1500" u="none" strike="noStrike">
                          <a:solidFill>
                            <a:srgbClr val="134678"/>
                          </a:solidFill>
                        </a:rPr>
                        <a:t>Example 1</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134678"/>
                        </a:buClr>
                        <a:buSzPts val="1100"/>
                        <a:buFont typeface="Arial"/>
                        <a:buNone/>
                      </a:pPr>
                      <a:r>
                        <a:rPr lang="en-US" sz="1100" u="none" strike="noStrike">
                          <a:solidFill>
                            <a:srgbClr val="134678"/>
                          </a:solidFill>
                        </a:rPr>
                        <a:t>The p-value (from Type III Sums of Squares for treatment dose), based on linear model analysis of CHG for dose response; using randomized dose and site group in model.</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134678"/>
                        </a:buClr>
                        <a:buSzPts val="1100"/>
                        <a:buFont typeface="Arial"/>
                        <a:buNone/>
                      </a:pPr>
                      <a:r>
                        <a:rPr lang="en-US" sz="1100" u="none" strike="noStrike">
                          <a:solidFill>
                            <a:srgbClr val="134678"/>
                          </a:solidFill>
                        </a:rPr>
                        <a:t>CHG: Change from Baseline to Week 24 in ADAS Cog (11). Use LOCF is missing value at week 24.</a:t>
                      </a:r>
                      <a:endParaRPr sz="1100"/>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5"/>
                  </a:ext>
                </a:extLst>
              </a:tr>
              <a:tr h="600950">
                <a:tc>
                  <a:txBody>
                    <a:bodyPr/>
                    <a:lstStyle/>
                    <a:p>
                      <a:pPr marL="0" marR="0" lvl="0" indent="0" algn="l" rtl="0">
                        <a:lnSpc>
                          <a:spcPct val="100000"/>
                        </a:lnSpc>
                        <a:spcBef>
                          <a:spcPts val="0"/>
                        </a:spcBef>
                        <a:spcAft>
                          <a:spcPts val="0"/>
                        </a:spcAft>
                        <a:buClr>
                          <a:srgbClr val="134678"/>
                        </a:buClr>
                        <a:buSzPts val="1500"/>
                        <a:buFont typeface="Arial"/>
                        <a:buNone/>
                      </a:pPr>
                      <a:r>
                        <a:rPr lang="en-US" sz="1500" u="none" strike="noStrike">
                          <a:solidFill>
                            <a:srgbClr val="134678"/>
                          </a:solidFill>
                        </a:rPr>
                        <a:t>Example 2</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134678"/>
                        </a:buClr>
                        <a:buSzPts val="1100"/>
                        <a:buFont typeface="Arial"/>
                        <a:buNone/>
                      </a:pPr>
                      <a:r>
                        <a:rPr lang="en-US" sz="1100" u="none" strike="noStrike">
                          <a:solidFill>
                            <a:srgbClr val="134678"/>
                          </a:solidFill>
                        </a:rPr>
                        <a:t>Mean value of CHG by visit</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134678"/>
                        </a:buClr>
                        <a:buSzPts val="1100"/>
                        <a:buFont typeface="Arial"/>
                        <a:buNone/>
                      </a:pPr>
                      <a:r>
                        <a:rPr lang="en-US" sz="1100" u="none" strike="noStrike">
                          <a:solidFill>
                            <a:srgbClr val="134678"/>
                          </a:solidFill>
                        </a:rPr>
                        <a:t>CHG: Change from BASELINE in ADAS Cog (11) by visit</a:t>
                      </a:r>
                      <a:endParaRPr/>
                    </a:p>
                    <a:p>
                      <a:pPr marL="0" marR="0" lvl="0" indent="0" algn="l" rtl="0">
                        <a:lnSpc>
                          <a:spcPct val="100000"/>
                        </a:lnSpc>
                        <a:spcBef>
                          <a:spcPts val="0"/>
                        </a:spcBef>
                        <a:spcAft>
                          <a:spcPts val="0"/>
                        </a:spcAft>
                        <a:buClr>
                          <a:srgbClr val="134678"/>
                        </a:buClr>
                        <a:buSzPts val="1100"/>
                        <a:buFont typeface="Arial"/>
                        <a:buNone/>
                      </a:pPr>
                      <a:r>
                        <a:rPr lang="en-US" sz="1100" u="none" strike="noStrike">
                          <a:solidFill>
                            <a:srgbClr val="134678"/>
                          </a:solidFill>
                        </a:rPr>
                        <a:t>BASELINE = 'Y' if ADAS Cog (11) at visit 2</a:t>
                      </a:r>
                      <a:endParaRPr/>
                    </a:p>
                  </a:txBody>
                  <a:tcPr marL="68575" marR="68575" marT="34300" marB="34300">
                    <a:lnL w="12700" cap="flat" cmpd="sng">
                      <a:solidFill>
                        <a:srgbClr val="DCDCDC"/>
                      </a:solidFill>
                      <a:prstDash val="solid"/>
                      <a:round/>
                      <a:headEnd type="none" w="sm" len="sm"/>
                      <a:tailEnd type="none" w="sm" len="sm"/>
                    </a:lnL>
                    <a:lnR w="12700" cap="flat" cmpd="sng">
                      <a:solidFill>
                        <a:srgbClr val="DCDCDC"/>
                      </a:solidFill>
                      <a:prstDash val="solid"/>
                      <a:round/>
                      <a:headEnd type="none" w="sm" len="sm"/>
                      <a:tailEnd type="none" w="sm" len="sm"/>
                    </a:lnR>
                    <a:lnT w="12700" cap="flat" cmpd="sng">
                      <a:solidFill>
                        <a:srgbClr val="DCDCDC"/>
                      </a:solidFill>
                      <a:prstDash val="solid"/>
                      <a:round/>
                      <a:headEnd type="none" w="sm" len="sm"/>
                      <a:tailEnd type="none" w="sm" len="sm"/>
                    </a:lnT>
                    <a:lnB w="12700" cap="flat" cmpd="sng">
                      <a:solidFill>
                        <a:srgbClr val="DCDCD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12" name="Google Shape;312;p24"/>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13" name="Google Shape;313;p24"/>
          <p:cNvSpPr/>
          <p:nvPr/>
        </p:nvSpPr>
        <p:spPr>
          <a:xfrm rot="2700000">
            <a:off x="1222526" y="329714"/>
            <a:ext cx="365603" cy="338010"/>
          </a:xfrm>
          <a:prstGeom prst="lightningBol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314" name="Google Shape;314;p24"/>
          <p:cNvSpPr txBox="1">
            <a:spLocks noGrp="1"/>
          </p:cNvSpPr>
          <p:nvPr>
            <p:ph type="ftr" idx="11"/>
          </p:nvPr>
        </p:nvSpPr>
        <p:spPr>
          <a:xfrm>
            <a:off x="2500132" y="4767264"/>
            <a:ext cx="4676172" cy="27384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a:solidFill>
                  <a:srgbClr val="134678"/>
                </a:solidFill>
                <a:latin typeface="Arial"/>
                <a:ea typeface="Arial"/>
                <a:cs typeface="Arial"/>
                <a:sym typeface="Arial"/>
              </a:rPr>
              <a:t>#ClearDataClearImpact</a:t>
            </a:r>
            <a:endParaRPr>
              <a:solidFill>
                <a:srgbClr val="134678"/>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800100" y="-28350"/>
            <a:ext cx="78867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Next Steps </a:t>
            </a:r>
            <a:endParaRPr/>
          </a:p>
        </p:txBody>
      </p:sp>
      <p:sp>
        <p:nvSpPr>
          <p:cNvPr id="320" name="Google Shape;320;p27"/>
          <p:cNvSpPr txBox="1">
            <a:spLocks noGrp="1"/>
          </p:cNvSpPr>
          <p:nvPr>
            <p:ph type="body" idx="1"/>
          </p:nvPr>
        </p:nvSpPr>
        <p:spPr>
          <a:xfrm>
            <a:off x="702800" y="915300"/>
            <a:ext cx="8274900" cy="3852000"/>
          </a:xfrm>
          <a:prstGeom prst="rect">
            <a:avLst/>
          </a:prstGeom>
          <a:noFill/>
          <a:ln>
            <a:noFill/>
          </a:ln>
        </p:spPr>
        <p:txBody>
          <a:bodyPr spcFirstLastPara="1" wrap="square" lIns="0" tIns="0" rIns="0" bIns="0" anchor="t" anchorCtr="0">
            <a:normAutofit/>
          </a:bodyPr>
          <a:lstStyle/>
          <a:p>
            <a:pPr marL="171450" lvl="0" indent="-180022" algn="l" rtl="0">
              <a:lnSpc>
                <a:spcPct val="90000"/>
              </a:lnSpc>
              <a:spcBef>
                <a:spcPts val="0"/>
              </a:spcBef>
              <a:spcAft>
                <a:spcPts val="0"/>
              </a:spcAft>
              <a:buClr>
                <a:schemeClr val="dk1"/>
              </a:buClr>
              <a:buSzPts val="1800"/>
              <a:buChar char="•"/>
            </a:pPr>
            <a:r>
              <a:rPr lang="en-US"/>
              <a:t>Develop Data Model</a:t>
            </a:r>
            <a:endParaRPr/>
          </a:p>
          <a:p>
            <a:pPr marL="171450" lvl="0" indent="-65722" algn="l" rtl="0">
              <a:lnSpc>
                <a:spcPct val="90000"/>
              </a:lnSpc>
              <a:spcBef>
                <a:spcPts val="750"/>
              </a:spcBef>
              <a:spcAft>
                <a:spcPts val="0"/>
              </a:spcAft>
              <a:buClr>
                <a:schemeClr val="dk1"/>
              </a:buClr>
              <a:buSzPts val="1800"/>
              <a:buNone/>
            </a:pPr>
            <a:endParaRPr/>
          </a:p>
          <a:p>
            <a:pPr marL="171450" lvl="0" indent="-180022" algn="l" rtl="0">
              <a:lnSpc>
                <a:spcPct val="90000"/>
              </a:lnSpc>
              <a:spcBef>
                <a:spcPts val="750"/>
              </a:spcBef>
              <a:spcAft>
                <a:spcPts val="0"/>
              </a:spcAft>
              <a:buClr>
                <a:schemeClr val="dk1"/>
              </a:buClr>
              <a:buSzPts val="1800"/>
              <a:buChar char="•"/>
            </a:pPr>
            <a:r>
              <a:rPr lang="en-US"/>
              <a:t>Defining the boundaries between USDM, Analysis Results Standard, Biomedical Concepts, and Analysis Concepts</a:t>
            </a:r>
            <a:endParaRPr/>
          </a:p>
          <a:p>
            <a:pPr marL="171450" lvl="0" indent="-65722" algn="l" rtl="0">
              <a:lnSpc>
                <a:spcPct val="90000"/>
              </a:lnSpc>
              <a:spcBef>
                <a:spcPts val="750"/>
              </a:spcBef>
              <a:spcAft>
                <a:spcPts val="0"/>
              </a:spcAft>
              <a:buClr>
                <a:schemeClr val="dk1"/>
              </a:buClr>
              <a:buSzPts val="1800"/>
              <a:buNone/>
            </a:pPr>
            <a:endParaRPr/>
          </a:p>
          <a:p>
            <a:pPr marL="171450" lvl="0" indent="-180022" algn="l" rtl="0">
              <a:lnSpc>
                <a:spcPct val="90000"/>
              </a:lnSpc>
              <a:spcBef>
                <a:spcPts val="750"/>
              </a:spcBef>
              <a:spcAft>
                <a:spcPts val="0"/>
              </a:spcAft>
              <a:buClr>
                <a:schemeClr val="dk1"/>
              </a:buClr>
              <a:buSzPts val="1800"/>
              <a:buChar char="•"/>
            </a:pPr>
            <a:r>
              <a:rPr lang="en-US"/>
              <a:t>Determine how to leverage existing ontologies such as STATO </a:t>
            </a:r>
            <a:endParaRPr/>
          </a:p>
          <a:p>
            <a:pPr marL="171450" lvl="0" indent="-65722" algn="l" rtl="0">
              <a:lnSpc>
                <a:spcPct val="90000"/>
              </a:lnSpc>
              <a:spcBef>
                <a:spcPts val="750"/>
              </a:spcBef>
              <a:spcAft>
                <a:spcPts val="0"/>
              </a:spcAft>
              <a:buClr>
                <a:schemeClr val="dk1"/>
              </a:buClr>
              <a:buSzPts val="1800"/>
              <a:buNone/>
            </a:pPr>
            <a:endParaRPr/>
          </a:p>
          <a:p>
            <a:pPr marL="171450" lvl="0" indent="-180022" algn="l" rtl="0">
              <a:lnSpc>
                <a:spcPct val="90000"/>
              </a:lnSpc>
              <a:spcBef>
                <a:spcPts val="750"/>
              </a:spcBef>
              <a:spcAft>
                <a:spcPts val="0"/>
              </a:spcAft>
              <a:buClr>
                <a:schemeClr val="dk1"/>
              </a:buClr>
              <a:buSzPts val="1800"/>
              <a:buChar char="•"/>
            </a:pPr>
            <a:r>
              <a:rPr lang="en-US"/>
              <a:t>Determine how to make this relatable to the CDISC community? </a:t>
            </a:r>
            <a:endParaRPr/>
          </a:p>
          <a:p>
            <a:pPr marL="514350" lvl="1" indent="-178117" algn="l" rtl="0">
              <a:lnSpc>
                <a:spcPct val="90000"/>
              </a:lnSpc>
              <a:spcBef>
                <a:spcPts val="375"/>
              </a:spcBef>
              <a:spcAft>
                <a:spcPts val="0"/>
              </a:spcAft>
              <a:buClr>
                <a:schemeClr val="dk1"/>
              </a:buClr>
              <a:buSzPts val="1400"/>
              <a:buChar char="•"/>
            </a:pPr>
            <a:r>
              <a:rPr lang="en-US"/>
              <a:t>Creation of an eSAP? </a:t>
            </a:r>
            <a:endParaRPr/>
          </a:p>
          <a:p>
            <a:pPr marL="0" lvl="0" indent="0" algn="l" rtl="0">
              <a:lnSpc>
                <a:spcPct val="90000"/>
              </a:lnSpc>
              <a:spcBef>
                <a:spcPts val="750"/>
              </a:spcBef>
              <a:spcAft>
                <a:spcPts val="0"/>
              </a:spcAft>
              <a:buNone/>
            </a:pPr>
            <a:endParaRPr/>
          </a:p>
        </p:txBody>
      </p:sp>
      <p:sp>
        <p:nvSpPr>
          <p:cNvPr id="321" name="Google Shape;321;p27"/>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22" name="Google Shape;322;p27"/>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a:t>#ClearDataClearImpact</a:t>
            </a:r>
            <a:endParaRPr/>
          </a:p>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3">
            <a:alphaModFix/>
          </a:blip>
          <a:srcRect/>
          <a:stretch/>
        </p:blipFill>
        <p:spPr>
          <a:xfrm>
            <a:off x="926549" y="336866"/>
            <a:ext cx="2251660" cy="2251660"/>
          </a:xfrm>
          <a:prstGeom prst="rect">
            <a:avLst/>
          </a:prstGeom>
          <a:noFill/>
          <a:ln>
            <a:noFill/>
          </a:ln>
        </p:spPr>
      </p:pic>
      <p:pic>
        <p:nvPicPr>
          <p:cNvPr id="96" name="Google Shape;96;p3"/>
          <p:cNvPicPr preferRelativeResize="0"/>
          <p:nvPr/>
        </p:nvPicPr>
        <p:blipFill rotWithShape="1">
          <a:blip r:embed="rId3">
            <a:alphaModFix/>
          </a:blip>
          <a:srcRect/>
          <a:stretch/>
        </p:blipFill>
        <p:spPr>
          <a:xfrm>
            <a:off x="926549" y="2715699"/>
            <a:ext cx="2251660" cy="2251660"/>
          </a:xfrm>
          <a:prstGeom prst="rect">
            <a:avLst/>
          </a:prstGeom>
          <a:noFill/>
          <a:ln>
            <a:noFill/>
          </a:ln>
        </p:spPr>
      </p:pic>
      <p:pic>
        <p:nvPicPr>
          <p:cNvPr id="97" name="Google Shape;97;p3" descr="A person wearing glasses and a suit&#10;&#10;Description automatically generated with medium confidence"/>
          <p:cNvPicPr preferRelativeResize="0"/>
          <p:nvPr/>
        </p:nvPicPr>
        <p:blipFill rotWithShape="1">
          <a:blip r:embed="rId4">
            <a:alphaModFix/>
          </a:blip>
          <a:srcRect/>
          <a:stretch/>
        </p:blipFill>
        <p:spPr>
          <a:xfrm>
            <a:off x="926549" y="2731133"/>
            <a:ext cx="2251660" cy="2251660"/>
          </a:xfrm>
          <a:prstGeom prst="rect">
            <a:avLst/>
          </a:prstGeom>
          <a:noFill/>
          <a:ln>
            <a:noFill/>
          </a:ln>
        </p:spPr>
      </p:pic>
      <p:sp>
        <p:nvSpPr>
          <p:cNvPr id="98" name="Google Shape;98;p3"/>
          <p:cNvSpPr txBox="1">
            <a:spLocks noGrp="1"/>
          </p:cNvSpPr>
          <p:nvPr>
            <p:ph type="body" idx="1"/>
          </p:nvPr>
        </p:nvSpPr>
        <p:spPr>
          <a:xfrm>
            <a:off x="3475243" y="514622"/>
            <a:ext cx="3696000" cy="550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1800"/>
              <a:buFont typeface="Arial"/>
              <a:buNone/>
            </a:pPr>
            <a:r>
              <a:rPr lang="en-US"/>
              <a:t>Bhavin Busa</a:t>
            </a:r>
            <a:endParaRPr/>
          </a:p>
          <a:p>
            <a:pPr marL="0" lvl="0" indent="0" algn="l" rtl="0">
              <a:lnSpc>
                <a:spcPct val="90000"/>
              </a:lnSpc>
              <a:spcBef>
                <a:spcPts val="750"/>
              </a:spcBef>
              <a:spcAft>
                <a:spcPts val="0"/>
              </a:spcAft>
              <a:buClr>
                <a:schemeClr val="lt1"/>
              </a:buClr>
              <a:buSzPts val="1800"/>
              <a:buFont typeface="Arial"/>
              <a:buNone/>
            </a:pPr>
            <a:endParaRPr/>
          </a:p>
        </p:txBody>
      </p:sp>
      <p:sp>
        <p:nvSpPr>
          <p:cNvPr id="99" name="Google Shape;99;p3"/>
          <p:cNvSpPr txBox="1"/>
          <p:nvPr/>
        </p:nvSpPr>
        <p:spPr>
          <a:xfrm>
            <a:off x="3475255" y="763864"/>
            <a:ext cx="3696000" cy="949200"/>
          </a:xfrm>
          <a:prstGeom prst="rect">
            <a:avLst/>
          </a:prstGeom>
          <a:noFill/>
          <a:ln>
            <a:noFill/>
          </a:ln>
        </p:spPr>
        <p:txBody>
          <a:bodyPr spcFirstLastPara="1" wrap="square" lIns="0" tIns="0" rIns="0" bIns="0" anchor="t" anchorCtr="0">
            <a:normAutofit/>
          </a:bodyPr>
          <a:lstStyle/>
          <a:p>
            <a:pPr marL="0" marR="0" lvl="0" indent="0" algn="l" rtl="0">
              <a:lnSpc>
                <a:spcPct val="115000"/>
              </a:lnSpc>
              <a:spcBef>
                <a:spcPts val="0"/>
              </a:spcBef>
              <a:spcAft>
                <a:spcPts val="0"/>
              </a:spcAft>
              <a:buClr>
                <a:schemeClr val="accent4"/>
              </a:buClr>
              <a:buSzPts val="1200"/>
              <a:buFont typeface="Arial"/>
              <a:buNone/>
            </a:pPr>
            <a:r>
              <a:rPr lang="en-US" sz="1200" b="0" i="0" u="none" strike="noStrike" cap="none">
                <a:solidFill>
                  <a:schemeClr val="accent4"/>
                </a:solidFill>
                <a:latin typeface="Arial"/>
                <a:ea typeface="Arial"/>
                <a:cs typeface="Arial"/>
                <a:sym typeface="Arial"/>
              </a:rPr>
              <a:t>Title:</a:t>
            </a:r>
            <a:r>
              <a:rPr lang="en-US" sz="1200" b="0" i="0" u="none" strike="noStrike" cap="none">
                <a:solidFill>
                  <a:schemeClr val="lt1"/>
                </a:solidFill>
                <a:latin typeface="Arial"/>
                <a:ea typeface="Arial"/>
                <a:cs typeface="Arial"/>
                <a:sym typeface="Arial"/>
              </a:rPr>
              <a:t> Princip</a:t>
            </a:r>
            <a:r>
              <a:rPr lang="en-US" sz="1200">
                <a:solidFill>
                  <a:schemeClr val="lt1"/>
                </a:solidFill>
              </a:rPr>
              <a:t>al</a:t>
            </a:r>
            <a:r>
              <a:rPr lang="en-US" sz="1200" b="0" i="0" u="none" strike="noStrike" cap="none">
                <a:solidFill>
                  <a:schemeClr val="lt1"/>
                </a:solidFill>
                <a:latin typeface="Arial"/>
                <a:ea typeface="Arial"/>
                <a:cs typeface="Arial"/>
                <a:sym typeface="Arial"/>
              </a:rPr>
              <a:t> and Co-founder</a:t>
            </a:r>
            <a:endParaRPr/>
          </a:p>
          <a:p>
            <a:pPr marL="0" marR="0" lvl="0" indent="0" algn="l" rtl="0">
              <a:lnSpc>
                <a:spcPct val="115000"/>
              </a:lnSpc>
              <a:spcBef>
                <a:spcPts val="0"/>
              </a:spcBef>
              <a:spcAft>
                <a:spcPts val="0"/>
              </a:spcAft>
              <a:buClr>
                <a:schemeClr val="accent4"/>
              </a:buClr>
              <a:buSzPts val="1200"/>
              <a:buFont typeface="Arial"/>
              <a:buNone/>
            </a:pPr>
            <a:r>
              <a:rPr lang="en-US" sz="1200" b="0" i="0" u="none" strike="noStrike" cap="none">
                <a:solidFill>
                  <a:schemeClr val="accent4"/>
                </a:solidFill>
                <a:latin typeface="Arial"/>
                <a:ea typeface="Arial"/>
                <a:cs typeface="Arial"/>
                <a:sym typeface="Arial"/>
              </a:rPr>
              <a:t>Organization:</a:t>
            </a:r>
            <a:r>
              <a:rPr lang="en-US" sz="1200" b="0" i="0" u="none" strike="noStrike" cap="none">
                <a:solidFill>
                  <a:schemeClr val="lt1"/>
                </a:solidFill>
                <a:latin typeface="Arial"/>
                <a:ea typeface="Arial"/>
                <a:cs typeface="Arial"/>
                <a:sym typeface="Arial"/>
              </a:rPr>
              <a:t> Clymb Clinical</a:t>
            </a:r>
            <a:endParaRPr/>
          </a:p>
          <a:p>
            <a:pPr marL="0" marR="0" lvl="0" indent="0" algn="l" rtl="0">
              <a:lnSpc>
                <a:spcPct val="90000"/>
              </a:lnSpc>
              <a:spcBef>
                <a:spcPts val="75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 name="Google Shape;100;p3"/>
          <p:cNvSpPr txBox="1"/>
          <p:nvPr/>
        </p:nvSpPr>
        <p:spPr>
          <a:xfrm>
            <a:off x="3500075" y="1266275"/>
            <a:ext cx="5186700" cy="1128600"/>
          </a:xfrm>
          <a:prstGeom prst="rect">
            <a:avLst/>
          </a:prstGeom>
          <a:noFill/>
          <a:ln>
            <a:noFill/>
          </a:ln>
        </p:spPr>
        <p:txBody>
          <a:bodyPr spcFirstLastPara="1" wrap="square" lIns="0" tIns="0" rIns="0" bIns="0" anchor="t" anchorCtr="0">
            <a:normAutofit/>
          </a:bodyPr>
          <a:lstStyle/>
          <a:p>
            <a:pPr marL="0" marR="0" lvl="0" indent="0" algn="l" rtl="0">
              <a:lnSpc>
                <a:spcPct val="120000"/>
              </a:lnSpc>
              <a:spcBef>
                <a:spcPts val="0"/>
              </a:spcBef>
              <a:spcAft>
                <a:spcPts val="0"/>
              </a:spcAft>
              <a:buClr>
                <a:schemeClr val="lt1"/>
              </a:buClr>
              <a:buSzPts val="1100"/>
              <a:buFont typeface="Arial"/>
              <a:buNone/>
            </a:pPr>
            <a:r>
              <a:rPr lang="en-US" sz="1100" b="0" i="0" u="none" strike="noStrike" cap="none">
                <a:solidFill>
                  <a:schemeClr val="lt1"/>
                </a:solidFill>
                <a:latin typeface="Arial"/>
                <a:ea typeface="Arial"/>
                <a:cs typeface="Arial"/>
                <a:sym typeface="Arial"/>
              </a:rPr>
              <a:t>Bhavin Busa is the Principal &amp; Co-founder of Clymb Clinical. He is recognized as a thought leader in the areas of data standards, programming, and regulatory submission. He serves on the CDISC Open-Source Alliance (COSA) Board. Additionally, Bhavin serves as a CDISC ARS Product Owner/Co-lead and an active </a:t>
            </a:r>
            <a:r>
              <a:rPr lang="en-US" sz="1100">
                <a:solidFill>
                  <a:schemeClr val="lt1"/>
                </a:solidFill>
              </a:rPr>
              <a:t>contributor to </a:t>
            </a:r>
            <a:r>
              <a:rPr lang="en-US" sz="1100" b="0" i="0" u="none" strike="noStrike" cap="none">
                <a:solidFill>
                  <a:schemeClr val="lt1"/>
                </a:solidFill>
                <a:latin typeface="Arial"/>
                <a:ea typeface="Arial"/>
                <a:cs typeface="Arial"/>
                <a:sym typeface="Arial"/>
              </a:rPr>
              <a:t>the PHUSE Community. </a:t>
            </a:r>
            <a:endParaRPr/>
          </a:p>
        </p:txBody>
      </p:sp>
      <p:sp>
        <p:nvSpPr>
          <p:cNvPr id="101" name="Google Shape;101;p3"/>
          <p:cNvSpPr txBox="1">
            <a:spLocks noGrp="1"/>
          </p:cNvSpPr>
          <p:nvPr>
            <p:ph type="title"/>
          </p:nvPr>
        </p:nvSpPr>
        <p:spPr>
          <a:xfrm>
            <a:off x="6071833" y="183840"/>
            <a:ext cx="2892547" cy="33079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400"/>
              <a:buFont typeface="Arial"/>
              <a:buNone/>
            </a:pPr>
            <a:r>
              <a:rPr lang="en-US"/>
              <a:t>Meet the Speakers</a:t>
            </a:r>
            <a:endParaRPr/>
          </a:p>
        </p:txBody>
      </p:sp>
      <p:sp>
        <p:nvSpPr>
          <p:cNvPr id="102" name="Google Shape;102;p3"/>
          <p:cNvSpPr txBox="1"/>
          <p:nvPr/>
        </p:nvSpPr>
        <p:spPr>
          <a:xfrm>
            <a:off x="3500075" y="3488627"/>
            <a:ext cx="4981200" cy="1360500"/>
          </a:xfrm>
          <a:prstGeom prst="rect">
            <a:avLst/>
          </a:prstGeom>
          <a:noFill/>
          <a:ln>
            <a:noFill/>
          </a:ln>
        </p:spPr>
        <p:txBody>
          <a:bodyPr spcFirstLastPara="1" wrap="square" lIns="0" tIns="0" rIns="0" bIns="0" anchor="t" anchorCtr="0">
            <a:normAutofit/>
          </a:bodyPr>
          <a:lstStyle/>
          <a:p>
            <a:pPr marL="0" marR="0" lvl="0" indent="0" algn="l" rtl="0">
              <a:lnSpc>
                <a:spcPct val="120000"/>
              </a:lnSpc>
              <a:spcBef>
                <a:spcPts val="0"/>
              </a:spcBef>
              <a:spcAft>
                <a:spcPts val="0"/>
              </a:spcAft>
              <a:buClr>
                <a:schemeClr val="lt1"/>
              </a:buClr>
              <a:buSzPts val="1100"/>
              <a:buFont typeface="Arial"/>
              <a:buNone/>
            </a:pPr>
            <a:r>
              <a:rPr lang="en-US" sz="1138" b="0" i="0" u="none" strike="noStrike" cap="none">
                <a:solidFill>
                  <a:schemeClr val="lt1"/>
                </a:solidFill>
                <a:latin typeface="Arial"/>
                <a:ea typeface="Arial"/>
                <a:cs typeface="Arial"/>
                <a:sym typeface="Arial"/>
              </a:rPr>
              <a:t>Over 25 years of industry experience working as a biostatistician and, most recently, as a standards developer for data collection, cleaning, analysis, and reporting. Over 12 years of volunteer experience on the CDISC ADaM team supporting ADaM conformance, questionnaire supplements, and recent updates to the  implementation guide. Served as ADaM team lead in 2022 &amp; 2023.   </a:t>
            </a:r>
            <a:endParaRPr sz="1438"/>
          </a:p>
          <a:p>
            <a:pPr marL="0" marR="0" lvl="0" indent="0" algn="l" rtl="0">
              <a:lnSpc>
                <a:spcPct val="90000"/>
              </a:lnSpc>
              <a:spcBef>
                <a:spcPts val="750"/>
              </a:spcBef>
              <a:spcAft>
                <a:spcPts val="0"/>
              </a:spcAft>
              <a:buClr>
                <a:schemeClr val="lt1"/>
              </a:buClr>
              <a:buSzPts val="1200"/>
              <a:buFont typeface="Arial"/>
              <a:buNone/>
            </a:pPr>
            <a:endParaRPr sz="1200" b="0" i="0" u="none" strike="noStrike" cap="none">
              <a:solidFill>
                <a:schemeClr val="lt1"/>
              </a:solidFill>
              <a:latin typeface="Arial"/>
              <a:ea typeface="Arial"/>
              <a:cs typeface="Arial"/>
              <a:sym typeface="Arial"/>
            </a:endParaRPr>
          </a:p>
        </p:txBody>
      </p:sp>
      <p:sp>
        <p:nvSpPr>
          <p:cNvPr id="103" name="Google Shape;103;p3"/>
          <p:cNvSpPr txBox="1"/>
          <p:nvPr/>
        </p:nvSpPr>
        <p:spPr>
          <a:xfrm>
            <a:off x="3500077" y="2745259"/>
            <a:ext cx="4981200" cy="330900"/>
          </a:xfrm>
          <a:prstGeom prst="rect">
            <a:avLst/>
          </a:prstGeom>
          <a:noFill/>
          <a:ln>
            <a:noFill/>
          </a:ln>
        </p:spPr>
        <p:txBody>
          <a:bodyPr spcFirstLastPara="1" wrap="square" lIns="0" tIns="0" rIns="0" bIns="0" anchor="t" anchorCtr="0">
            <a:noAutofit/>
          </a:bodyPr>
          <a:lstStyle/>
          <a:p>
            <a:pPr marL="0" marR="0" lvl="0" indent="0" algn="l" rtl="0">
              <a:lnSpc>
                <a:spcPct val="70000"/>
              </a:lnSpc>
              <a:spcBef>
                <a:spcPts val="0"/>
              </a:spcBef>
              <a:spcAft>
                <a:spcPts val="0"/>
              </a:spcAft>
              <a:buClr>
                <a:schemeClr val="lt1"/>
              </a:buClr>
              <a:buSzPts val="990"/>
              <a:buFont typeface="Arial"/>
              <a:buNone/>
            </a:pPr>
            <a:r>
              <a:rPr lang="en-US" sz="1690" b="0" i="0" u="none" strike="noStrike" cap="none">
                <a:solidFill>
                  <a:schemeClr val="lt1"/>
                </a:solidFill>
                <a:latin typeface="Arial"/>
                <a:ea typeface="Arial"/>
                <a:cs typeface="Arial"/>
                <a:sym typeface="Arial"/>
              </a:rPr>
              <a:t>Brian Harris</a:t>
            </a:r>
            <a:endParaRPr sz="1470"/>
          </a:p>
          <a:p>
            <a:pPr marL="0" marR="0" lvl="0" indent="0" algn="l" rtl="0">
              <a:lnSpc>
                <a:spcPct val="70000"/>
              </a:lnSpc>
              <a:spcBef>
                <a:spcPts val="750"/>
              </a:spcBef>
              <a:spcAft>
                <a:spcPts val="0"/>
              </a:spcAft>
              <a:buClr>
                <a:schemeClr val="lt1"/>
              </a:buClr>
              <a:buSzPts val="990"/>
              <a:buFont typeface="Arial"/>
              <a:buNone/>
            </a:pPr>
            <a:endParaRPr sz="1690" b="0" i="0" u="none" strike="noStrike" cap="none">
              <a:solidFill>
                <a:schemeClr val="lt1"/>
              </a:solidFill>
              <a:latin typeface="Arial"/>
              <a:ea typeface="Arial"/>
              <a:cs typeface="Arial"/>
              <a:sym typeface="Arial"/>
            </a:endParaRPr>
          </a:p>
        </p:txBody>
      </p:sp>
      <p:sp>
        <p:nvSpPr>
          <p:cNvPr id="104" name="Google Shape;104;p3"/>
          <p:cNvSpPr txBox="1"/>
          <p:nvPr/>
        </p:nvSpPr>
        <p:spPr>
          <a:xfrm>
            <a:off x="3500071" y="3012779"/>
            <a:ext cx="4981200" cy="4077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chemeClr val="accent4"/>
              </a:buClr>
              <a:buSzPts val="840"/>
              <a:buFont typeface="Arial"/>
              <a:buNone/>
            </a:pPr>
            <a:r>
              <a:rPr lang="en-US" sz="1240" b="0" i="0" u="none" strike="noStrike" cap="none">
                <a:solidFill>
                  <a:schemeClr val="accent4"/>
                </a:solidFill>
                <a:latin typeface="Arial"/>
                <a:ea typeface="Arial"/>
                <a:cs typeface="Arial"/>
                <a:sym typeface="Arial"/>
              </a:rPr>
              <a:t>Title:</a:t>
            </a:r>
            <a:r>
              <a:rPr lang="en-US" sz="1240" b="0" i="0" u="none" strike="noStrike" cap="none">
                <a:solidFill>
                  <a:schemeClr val="lt1"/>
                </a:solidFill>
                <a:latin typeface="Arial"/>
                <a:ea typeface="Arial"/>
                <a:cs typeface="Arial"/>
                <a:sym typeface="Arial"/>
              </a:rPr>
              <a:t> Standards Developer Senior Director</a:t>
            </a:r>
            <a:endParaRPr sz="1380"/>
          </a:p>
          <a:p>
            <a:pPr marL="0" marR="0" lvl="0" indent="0" algn="l" rtl="0">
              <a:lnSpc>
                <a:spcPct val="115000"/>
              </a:lnSpc>
              <a:spcBef>
                <a:spcPts val="0"/>
              </a:spcBef>
              <a:spcAft>
                <a:spcPts val="0"/>
              </a:spcAft>
              <a:buClr>
                <a:schemeClr val="accent4"/>
              </a:buClr>
              <a:buSzPts val="840"/>
              <a:buFont typeface="Arial"/>
              <a:buNone/>
            </a:pPr>
            <a:r>
              <a:rPr lang="en-US" sz="1240" b="0" i="0" u="none" strike="noStrike" cap="none">
                <a:solidFill>
                  <a:schemeClr val="accent4"/>
                </a:solidFill>
                <a:latin typeface="Arial"/>
                <a:ea typeface="Arial"/>
                <a:cs typeface="Arial"/>
                <a:sym typeface="Arial"/>
              </a:rPr>
              <a:t>Organization: </a:t>
            </a:r>
            <a:r>
              <a:rPr lang="en-US" sz="1240" b="0" i="0" u="none" strike="noStrike" cap="none">
                <a:solidFill>
                  <a:schemeClr val="lt1"/>
                </a:solidFill>
                <a:latin typeface="Arial"/>
                <a:ea typeface="Arial"/>
                <a:cs typeface="Arial"/>
                <a:sym typeface="Arial"/>
              </a:rPr>
              <a:t>AstraZeneca </a:t>
            </a:r>
            <a:endParaRPr sz="1380"/>
          </a:p>
          <a:p>
            <a:pPr marL="0" marR="0" lvl="0" indent="0" algn="l" rtl="0">
              <a:lnSpc>
                <a:spcPct val="115000"/>
              </a:lnSpc>
              <a:spcBef>
                <a:spcPts val="750"/>
              </a:spcBef>
              <a:spcAft>
                <a:spcPts val="0"/>
              </a:spcAft>
              <a:buClr>
                <a:schemeClr val="lt1"/>
              </a:buClr>
              <a:buSzPts val="980"/>
              <a:buFont typeface="Arial"/>
              <a:buNone/>
            </a:pPr>
            <a:endParaRPr sz="1380" b="0" i="0" u="none" strike="noStrike" cap="none">
              <a:solidFill>
                <a:schemeClr val="lt1"/>
              </a:solidFill>
              <a:latin typeface="Arial"/>
              <a:ea typeface="Arial"/>
              <a:cs typeface="Arial"/>
              <a:sym typeface="Arial"/>
            </a:endParaRPr>
          </a:p>
        </p:txBody>
      </p:sp>
      <p:pic>
        <p:nvPicPr>
          <p:cNvPr id="105" name="Google Shape;105;p3" title="Bhavin Busa 2.jpg"/>
          <p:cNvPicPr preferRelativeResize="0"/>
          <p:nvPr/>
        </p:nvPicPr>
        <p:blipFill>
          <a:blip r:embed="rId5">
            <a:alphaModFix/>
          </a:blip>
          <a:stretch>
            <a:fillRect/>
          </a:stretch>
        </p:blipFill>
        <p:spPr>
          <a:xfrm>
            <a:off x="948670" y="367350"/>
            <a:ext cx="2186225" cy="2186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1"/>
          <p:cNvSpPr txBox="1">
            <a:spLocks noGrp="1"/>
          </p:cNvSpPr>
          <p:nvPr>
            <p:ph type="title"/>
          </p:nvPr>
        </p:nvSpPr>
        <p:spPr>
          <a:xfrm>
            <a:off x="2013471" y="88500"/>
            <a:ext cx="6078000" cy="21012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400"/>
              <a:buFont typeface="Arial"/>
              <a:buNone/>
            </a:pPr>
            <a:r>
              <a:rPr lang="en-US"/>
              <a:t>Thank You!</a:t>
            </a:r>
            <a:endParaRPr/>
          </a:p>
        </p:txBody>
      </p:sp>
      <p:sp>
        <p:nvSpPr>
          <p:cNvPr id="328" name="Google Shape;328;p31"/>
          <p:cNvSpPr txBox="1">
            <a:spLocks noGrp="1"/>
          </p:cNvSpPr>
          <p:nvPr>
            <p:ph type="body" idx="1"/>
          </p:nvPr>
        </p:nvSpPr>
        <p:spPr>
          <a:xfrm>
            <a:off x="2037790" y="2384475"/>
            <a:ext cx="6078000" cy="1752300"/>
          </a:xfrm>
          <a:prstGeom prst="rect">
            <a:avLst/>
          </a:prstGeom>
          <a:noFill/>
          <a:ln>
            <a:noFill/>
          </a:ln>
        </p:spPr>
        <p:txBody>
          <a:bodyPr spcFirstLastPara="1" wrap="square" lIns="0" tIns="0" rIns="0" bIns="0" anchor="t" anchorCtr="0">
            <a:normAutofit/>
          </a:bodyPr>
          <a:lstStyle/>
          <a:p>
            <a:pPr marL="0" lvl="0" indent="0" algn="l" rtl="0">
              <a:lnSpc>
                <a:spcPct val="150000"/>
              </a:lnSpc>
              <a:spcBef>
                <a:spcPts val="0"/>
              </a:spcBef>
              <a:spcAft>
                <a:spcPts val="0"/>
              </a:spcAft>
              <a:buNone/>
            </a:pPr>
            <a:r>
              <a:rPr lang="en-US" sz="1800"/>
              <a:t>For Analysis Concepts Working Group</a:t>
            </a:r>
            <a:endParaRPr sz="1800"/>
          </a:p>
          <a:p>
            <a:pPr marL="457200" lvl="0" indent="-342900" algn="l" rtl="0">
              <a:lnSpc>
                <a:spcPct val="150000"/>
              </a:lnSpc>
              <a:spcBef>
                <a:spcPts val="0"/>
              </a:spcBef>
              <a:spcAft>
                <a:spcPts val="0"/>
              </a:spcAft>
              <a:buSzPts val="1800"/>
              <a:buChar char="-"/>
            </a:pPr>
            <a:r>
              <a:rPr lang="en-US" sz="1800"/>
              <a:t>Bhavin Busa, Clymb Clinical</a:t>
            </a:r>
            <a:endParaRPr/>
          </a:p>
          <a:p>
            <a:pPr marL="457200" lvl="0" indent="-342900" algn="l" rtl="0">
              <a:lnSpc>
                <a:spcPct val="150000"/>
              </a:lnSpc>
              <a:spcBef>
                <a:spcPts val="0"/>
              </a:spcBef>
              <a:spcAft>
                <a:spcPts val="0"/>
              </a:spcAft>
              <a:buSzPts val="1800"/>
              <a:buChar char="-"/>
            </a:pPr>
            <a:r>
              <a:rPr lang="en-US" sz="1800"/>
              <a:t>Brian Harris, AstraZeneca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Disclaimer and Disclosures</a:t>
            </a:r>
            <a:endParaRPr/>
          </a:p>
        </p:txBody>
      </p:sp>
      <p:sp>
        <p:nvSpPr>
          <p:cNvPr id="112" name="Google Shape;112;p4"/>
          <p:cNvSpPr txBox="1">
            <a:spLocks noGrp="1"/>
          </p:cNvSpPr>
          <p:nvPr>
            <p:ph type="body" idx="1"/>
          </p:nvPr>
        </p:nvSpPr>
        <p:spPr>
          <a:xfrm>
            <a:off x="800100" y="1201593"/>
            <a:ext cx="7886700" cy="2740314"/>
          </a:xfrm>
          <a:prstGeom prst="rect">
            <a:avLst/>
          </a:prstGeom>
          <a:noFill/>
          <a:ln>
            <a:noFill/>
          </a:ln>
        </p:spPr>
        <p:txBody>
          <a:bodyPr spcFirstLastPara="1" wrap="square" lIns="0" tIns="0" rIns="0" bIns="0" anchor="t" anchorCtr="0">
            <a:normAutofit/>
          </a:bodyPr>
          <a:lstStyle/>
          <a:p>
            <a:pPr marL="171450" lvl="0" indent="-171450" algn="l" rtl="0">
              <a:lnSpc>
                <a:spcPct val="90000"/>
              </a:lnSpc>
              <a:spcBef>
                <a:spcPts val="0"/>
              </a:spcBef>
              <a:spcAft>
                <a:spcPts val="0"/>
              </a:spcAft>
              <a:buClr>
                <a:schemeClr val="dk1"/>
              </a:buClr>
              <a:buSzPts val="1800"/>
              <a:buChar char="•"/>
            </a:pPr>
            <a:r>
              <a:rPr lang="en-US" i="1"/>
              <a:t>The views and opinions expressed in this presentation are those of the author(s) and do not necessarily reflect the official policy or position of CDISC.</a:t>
            </a:r>
            <a:endParaRPr/>
          </a:p>
          <a:p>
            <a:pPr marL="171450" lvl="0" indent="-171450" algn="l" rtl="0">
              <a:lnSpc>
                <a:spcPct val="90000"/>
              </a:lnSpc>
              <a:spcBef>
                <a:spcPts val="750"/>
              </a:spcBef>
              <a:spcAft>
                <a:spcPts val="0"/>
              </a:spcAft>
              <a:buClr>
                <a:schemeClr val="dk1"/>
              </a:buClr>
              <a:buSzPts val="1800"/>
              <a:buChar char="•"/>
            </a:pPr>
            <a:r>
              <a:rPr lang="en-US" i="1"/>
              <a:t>The information presented in this session is for educational and informational purposes only. The presenter and affiliated organizations are not liable for any actions taken based on the information provided in this presentation.</a:t>
            </a:r>
            <a:endParaRPr i="1"/>
          </a:p>
          <a:p>
            <a:pPr marL="171450" lvl="0" indent="-57150" algn="l" rtl="0">
              <a:lnSpc>
                <a:spcPct val="90000"/>
              </a:lnSpc>
              <a:spcBef>
                <a:spcPts val="750"/>
              </a:spcBef>
              <a:spcAft>
                <a:spcPts val="0"/>
              </a:spcAft>
              <a:buClr>
                <a:schemeClr val="dk1"/>
              </a:buClr>
              <a:buSzPts val="1800"/>
              <a:buNone/>
            </a:pPr>
            <a:endParaRPr/>
          </a:p>
        </p:txBody>
      </p:sp>
      <p:sp>
        <p:nvSpPr>
          <p:cNvPr id="113" name="Google Shape;113;p4"/>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4" name="Google Shape;114;p4"/>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b="1" i="0" u="none" strike="noStrike" cap="none">
                <a:solidFill>
                  <a:schemeClr val="dk1"/>
                </a:solidFill>
                <a:latin typeface="Arial"/>
                <a:ea typeface="Arial"/>
                <a:cs typeface="Arial"/>
                <a:sym typeface="Arial"/>
              </a:rPr>
              <a:t>#ClearDataClearImpact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2041864" y="273845"/>
            <a:ext cx="6644935" cy="2101242"/>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lt1"/>
              </a:buClr>
              <a:buSzPts val="2400"/>
              <a:buFont typeface="Arial"/>
              <a:buNone/>
            </a:pPr>
            <a:r>
              <a:rPr lang="en-US"/>
              <a:t>Agenda</a:t>
            </a:r>
            <a:endParaRPr/>
          </a:p>
        </p:txBody>
      </p:sp>
      <p:sp>
        <p:nvSpPr>
          <p:cNvPr id="120" name="Google Shape;120;p5"/>
          <p:cNvSpPr txBox="1">
            <a:spLocks noGrp="1"/>
          </p:cNvSpPr>
          <p:nvPr>
            <p:ph type="body" idx="1"/>
          </p:nvPr>
        </p:nvSpPr>
        <p:spPr>
          <a:xfrm>
            <a:off x="2041864" y="2551580"/>
            <a:ext cx="6644935" cy="2081143"/>
          </a:xfrm>
          <a:prstGeom prst="rect">
            <a:avLst/>
          </a:prstGeom>
          <a:noFill/>
          <a:ln>
            <a:noFill/>
          </a:ln>
        </p:spPr>
        <p:txBody>
          <a:bodyPr spcFirstLastPara="1" wrap="square" lIns="0" tIns="0" rIns="0" bIns="0" anchor="t" anchorCtr="0">
            <a:normAutofit/>
          </a:bodyPr>
          <a:lstStyle/>
          <a:p>
            <a:pPr marL="342900" lvl="0" indent="-334963" algn="l" rtl="0">
              <a:lnSpc>
                <a:spcPct val="90000"/>
              </a:lnSpc>
              <a:spcBef>
                <a:spcPts val="0"/>
              </a:spcBef>
              <a:spcAft>
                <a:spcPts val="0"/>
              </a:spcAft>
              <a:buClr>
                <a:schemeClr val="lt1"/>
              </a:buClr>
              <a:buSzPts val="1800"/>
              <a:buFont typeface="Arial"/>
              <a:buAutoNum type="arabicPeriod"/>
            </a:pPr>
            <a:r>
              <a:rPr lang="en-US"/>
              <a:t>CDISC Standards - Current State</a:t>
            </a:r>
            <a:endParaRPr/>
          </a:p>
          <a:p>
            <a:pPr marL="342900" lvl="0" indent="-334962" algn="l" rtl="0">
              <a:lnSpc>
                <a:spcPct val="90000"/>
              </a:lnSpc>
              <a:spcBef>
                <a:spcPts val="750"/>
              </a:spcBef>
              <a:spcAft>
                <a:spcPts val="0"/>
              </a:spcAft>
              <a:buClr>
                <a:schemeClr val="lt1"/>
              </a:buClr>
              <a:buSzPts val="1800"/>
              <a:buFont typeface="Arial"/>
              <a:buAutoNum type="arabicPeriod"/>
            </a:pPr>
            <a:r>
              <a:rPr lang="en-US"/>
              <a:t>Protocol to CSR: Standards-Driven Conceptual Mapping</a:t>
            </a:r>
            <a:endParaRPr/>
          </a:p>
          <a:p>
            <a:pPr marL="342900" lvl="0" indent="-334962" algn="l" rtl="0">
              <a:lnSpc>
                <a:spcPct val="90000"/>
              </a:lnSpc>
              <a:spcBef>
                <a:spcPts val="750"/>
              </a:spcBef>
              <a:spcAft>
                <a:spcPts val="0"/>
              </a:spcAft>
              <a:buSzPts val="1800"/>
              <a:buAutoNum type="arabicPeriod"/>
            </a:pPr>
            <a:r>
              <a:rPr lang="en-US"/>
              <a:t>Analysis Concepts: Building Blocks for the Digital SAP</a:t>
            </a:r>
            <a:endParaRPr/>
          </a:p>
          <a:p>
            <a:pPr marL="342900" lvl="0" indent="-334962" algn="l" rtl="0">
              <a:lnSpc>
                <a:spcPct val="90000"/>
              </a:lnSpc>
              <a:spcBef>
                <a:spcPts val="750"/>
              </a:spcBef>
              <a:spcAft>
                <a:spcPts val="0"/>
              </a:spcAft>
              <a:buSzPts val="1800"/>
              <a:buAutoNum type="arabicPeriod"/>
            </a:pPr>
            <a:r>
              <a:rPr lang="en-US"/>
              <a:t>Approaches Considered</a:t>
            </a:r>
            <a:endParaRPr/>
          </a:p>
          <a:p>
            <a:pPr marL="342900" lvl="0" indent="-334962" algn="l" rtl="0">
              <a:lnSpc>
                <a:spcPct val="90000"/>
              </a:lnSpc>
              <a:spcBef>
                <a:spcPts val="750"/>
              </a:spcBef>
              <a:spcAft>
                <a:spcPts val="0"/>
              </a:spcAft>
              <a:buSzPts val="1800"/>
              <a:buAutoNum type="arabicPeriod"/>
            </a:pPr>
            <a:r>
              <a:rPr lang="en-US"/>
              <a:t>Expanding into Analysis / Derivation Concepts (AC/DC)</a:t>
            </a:r>
            <a:endParaRPr/>
          </a:p>
          <a:p>
            <a:pPr marL="342900" lvl="0" indent="-334963" algn="l" rtl="0">
              <a:lnSpc>
                <a:spcPct val="90000"/>
              </a:lnSpc>
              <a:spcBef>
                <a:spcPts val="750"/>
              </a:spcBef>
              <a:spcAft>
                <a:spcPts val="0"/>
              </a:spcAft>
              <a:buSzPts val="1800"/>
              <a:buAutoNum type="arabicPeriod"/>
            </a:pPr>
            <a:r>
              <a:rPr lang="en-US"/>
              <a:t>Next Steps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6589c6c005_0_17"/>
          <p:cNvSpPr txBox="1">
            <a:spLocks noGrp="1"/>
          </p:cNvSpPr>
          <p:nvPr>
            <p:ph type="title"/>
          </p:nvPr>
        </p:nvSpPr>
        <p:spPr>
          <a:xfrm>
            <a:off x="800100" y="0"/>
            <a:ext cx="7886700" cy="994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a:t>CDISC Standards (Oct 2025)</a:t>
            </a:r>
            <a:endParaRPr/>
          </a:p>
        </p:txBody>
      </p:sp>
      <p:sp>
        <p:nvSpPr>
          <p:cNvPr id="127" name="Google Shape;127;g36589c6c005_0_17"/>
          <p:cNvSpPr txBox="1">
            <a:spLocks noGrp="1"/>
          </p:cNvSpPr>
          <p:nvPr>
            <p:ph type="body" idx="1"/>
          </p:nvPr>
        </p:nvSpPr>
        <p:spPr>
          <a:xfrm>
            <a:off x="800100" y="1077578"/>
            <a:ext cx="7886700" cy="3529500"/>
          </a:xfrm>
          <a:prstGeom prst="rect">
            <a:avLst/>
          </a:prstGeom>
        </p:spPr>
        <p:txBody>
          <a:bodyPr spcFirstLastPara="1" wrap="square" lIns="0" tIns="0" rIns="0" bIns="0" anchor="t" anchorCtr="0">
            <a:noAutofit/>
          </a:bodyPr>
          <a:lstStyle/>
          <a:p>
            <a:pPr marL="0" lvl="0" indent="0" algn="l" rtl="0">
              <a:lnSpc>
                <a:spcPct val="70000"/>
              </a:lnSpc>
              <a:spcBef>
                <a:spcPts val="750"/>
              </a:spcBef>
              <a:spcAft>
                <a:spcPts val="0"/>
              </a:spcAft>
              <a:buSzPts val="852"/>
              <a:buNone/>
            </a:pPr>
            <a:r>
              <a:rPr lang="en-US" sz="1552" b="1">
                <a:solidFill>
                  <a:srgbClr val="000000"/>
                </a:solidFill>
              </a:rPr>
              <a:t>Study Setup &amp; Design</a:t>
            </a:r>
            <a:endParaRPr sz="1252" b="1">
              <a:solidFill>
                <a:srgbClr val="000000"/>
              </a:solidFill>
            </a:endParaRPr>
          </a:p>
          <a:p>
            <a:pPr marL="457200" lvl="0" indent="-314483" algn="l" rtl="0">
              <a:lnSpc>
                <a:spcPct val="95000"/>
              </a:lnSpc>
              <a:spcBef>
                <a:spcPts val="1200"/>
              </a:spcBef>
              <a:spcAft>
                <a:spcPts val="0"/>
              </a:spcAft>
              <a:buClr>
                <a:srgbClr val="000000"/>
              </a:buClr>
              <a:buSzPts val="1353"/>
              <a:buChar char="•"/>
            </a:pPr>
            <a:r>
              <a:rPr lang="en-US" sz="1352">
                <a:solidFill>
                  <a:srgbClr val="000000"/>
                </a:solidFill>
              </a:rPr>
              <a:t>USDM → Study structure</a:t>
            </a:r>
            <a:endParaRPr sz="1352">
              <a:solidFill>
                <a:srgbClr val="000000"/>
              </a:solidFill>
            </a:endParaRPr>
          </a:p>
          <a:p>
            <a:pPr marL="457200" lvl="0" indent="-314483" algn="l" rtl="0">
              <a:lnSpc>
                <a:spcPct val="95000"/>
              </a:lnSpc>
              <a:spcBef>
                <a:spcPts val="0"/>
              </a:spcBef>
              <a:spcAft>
                <a:spcPts val="0"/>
              </a:spcAft>
              <a:buClr>
                <a:srgbClr val="000000"/>
              </a:buClr>
              <a:buSzPts val="1353"/>
              <a:buChar char="•"/>
            </a:pPr>
            <a:r>
              <a:rPr lang="en-US" sz="1352">
                <a:solidFill>
                  <a:srgbClr val="000000"/>
                </a:solidFill>
              </a:rPr>
              <a:t>SoA → Timing of data collection</a:t>
            </a:r>
            <a:endParaRPr sz="1352">
              <a:solidFill>
                <a:srgbClr val="000000"/>
              </a:solidFill>
            </a:endParaRPr>
          </a:p>
          <a:p>
            <a:pPr marL="457200" lvl="0" indent="-295433" algn="l" rtl="0">
              <a:lnSpc>
                <a:spcPct val="95000"/>
              </a:lnSpc>
              <a:spcBef>
                <a:spcPts val="0"/>
              </a:spcBef>
              <a:spcAft>
                <a:spcPts val="0"/>
              </a:spcAft>
              <a:buClr>
                <a:srgbClr val="000000"/>
              </a:buClr>
              <a:buSzPts val="1053"/>
              <a:buChar char="•"/>
            </a:pPr>
            <a:r>
              <a:rPr lang="en-US" sz="1352">
                <a:solidFill>
                  <a:srgbClr val="000000"/>
                </a:solidFill>
              </a:rPr>
              <a:t>BC → Meaning of data</a:t>
            </a:r>
            <a:br>
              <a:rPr lang="en-US" sz="1252">
                <a:solidFill>
                  <a:srgbClr val="000000"/>
                </a:solidFill>
              </a:rPr>
            </a:br>
            <a:endParaRPr sz="1252">
              <a:solidFill>
                <a:srgbClr val="000000"/>
              </a:solidFill>
            </a:endParaRPr>
          </a:p>
          <a:p>
            <a:pPr marL="0" lvl="0" indent="0" algn="l" rtl="0">
              <a:lnSpc>
                <a:spcPct val="95000"/>
              </a:lnSpc>
              <a:spcBef>
                <a:spcPts val="1200"/>
              </a:spcBef>
              <a:spcAft>
                <a:spcPts val="0"/>
              </a:spcAft>
              <a:buSzPts val="852"/>
              <a:buNone/>
            </a:pPr>
            <a:r>
              <a:rPr lang="en-US" sz="1552" b="1">
                <a:solidFill>
                  <a:srgbClr val="000000"/>
                </a:solidFill>
              </a:rPr>
              <a:t>Data Representation</a:t>
            </a:r>
            <a:endParaRPr sz="1252" b="1">
              <a:solidFill>
                <a:srgbClr val="000000"/>
              </a:solidFill>
            </a:endParaRPr>
          </a:p>
          <a:p>
            <a:pPr marL="457200" lvl="0" indent="-314483" algn="l" rtl="0">
              <a:lnSpc>
                <a:spcPct val="95000"/>
              </a:lnSpc>
              <a:spcBef>
                <a:spcPts val="1200"/>
              </a:spcBef>
              <a:spcAft>
                <a:spcPts val="0"/>
              </a:spcAft>
              <a:buClr>
                <a:srgbClr val="000000"/>
              </a:buClr>
              <a:buSzPts val="1353"/>
              <a:buChar char="•"/>
            </a:pPr>
            <a:r>
              <a:rPr lang="en-US" sz="1352">
                <a:solidFill>
                  <a:srgbClr val="000000"/>
                </a:solidFill>
              </a:rPr>
              <a:t>CDASH &amp; CRF Portal → collection instruments</a:t>
            </a:r>
            <a:endParaRPr sz="1352">
              <a:solidFill>
                <a:srgbClr val="000000"/>
              </a:solidFill>
            </a:endParaRPr>
          </a:p>
          <a:p>
            <a:pPr marL="457200" lvl="0" indent="-314483" algn="l" rtl="0">
              <a:lnSpc>
                <a:spcPct val="95000"/>
              </a:lnSpc>
              <a:spcBef>
                <a:spcPts val="0"/>
              </a:spcBef>
              <a:spcAft>
                <a:spcPts val="0"/>
              </a:spcAft>
              <a:buClr>
                <a:srgbClr val="000000"/>
              </a:buClr>
              <a:buSzPts val="1353"/>
              <a:buChar char="•"/>
            </a:pPr>
            <a:r>
              <a:rPr lang="en-US" sz="1352">
                <a:solidFill>
                  <a:srgbClr val="000000"/>
                </a:solidFill>
              </a:rPr>
              <a:t>SDTM → Presentation of collected data</a:t>
            </a:r>
            <a:endParaRPr sz="1352">
              <a:solidFill>
                <a:srgbClr val="000000"/>
              </a:solidFill>
            </a:endParaRPr>
          </a:p>
          <a:p>
            <a:pPr marL="457200" lvl="0" indent="-308133" algn="l" rtl="0">
              <a:lnSpc>
                <a:spcPct val="95000"/>
              </a:lnSpc>
              <a:spcBef>
                <a:spcPts val="0"/>
              </a:spcBef>
              <a:spcAft>
                <a:spcPts val="0"/>
              </a:spcAft>
              <a:buClr>
                <a:srgbClr val="000000"/>
              </a:buClr>
              <a:buSzPts val="1253"/>
              <a:buChar char="•"/>
            </a:pPr>
            <a:r>
              <a:rPr lang="en-US" sz="1352">
                <a:solidFill>
                  <a:srgbClr val="000000"/>
                </a:solidFill>
              </a:rPr>
              <a:t>ADaM → Analysis-ready datasets</a:t>
            </a:r>
            <a:br>
              <a:rPr lang="en-US" sz="1252">
                <a:solidFill>
                  <a:srgbClr val="000000"/>
                </a:solidFill>
              </a:rPr>
            </a:br>
            <a:endParaRPr sz="1252">
              <a:solidFill>
                <a:srgbClr val="000000"/>
              </a:solidFill>
            </a:endParaRPr>
          </a:p>
          <a:p>
            <a:pPr marL="0" lvl="0" indent="0" algn="l" rtl="0">
              <a:lnSpc>
                <a:spcPct val="95000"/>
              </a:lnSpc>
              <a:spcBef>
                <a:spcPts val="1200"/>
              </a:spcBef>
              <a:spcAft>
                <a:spcPts val="0"/>
              </a:spcAft>
              <a:buSzPts val="852"/>
              <a:buNone/>
            </a:pPr>
            <a:r>
              <a:rPr lang="en-US" sz="1552" b="1">
                <a:solidFill>
                  <a:srgbClr val="000000"/>
                </a:solidFill>
              </a:rPr>
              <a:t>Analysis &amp; Results</a:t>
            </a:r>
            <a:endParaRPr sz="1252" b="1">
              <a:solidFill>
                <a:srgbClr val="000000"/>
              </a:solidFill>
            </a:endParaRPr>
          </a:p>
          <a:p>
            <a:pPr marL="457200" lvl="0" indent="-314483" algn="l" rtl="0">
              <a:lnSpc>
                <a:spcPct val="95000"/>
              </a:lnSpc>
              <a:spcBef>
                <a:spcPts val="1200"/>
              </a:spcBef>
              <a:spcAft>
                <a:spcPts val="0"/>
              </a:spcAft>
              <a:buClr>
                <a:srgbClr val="000000"/>
              </a:buClr>
              <a:buSzPts val="1353"/>
              <a:buChar char="•"/>
            </a:pPr>
            <a:r>
              <a:rPr lang="en-US" sz="1352">
                <a:solidFill>
                  <a:srgbClr val="000000"/>
                </a:solidFill>
              </a:rPr>
              <a:t>ARS / ARD → Standardized representation of results</a:t>
            </a:r>
            <a:endParaRPr sz="1352">
              <a:solidFill>
                <a:srgbClr val="000000"/>
              </a:solidFill>
            </a:endParaRPr>
          </a:p>
          <a:p>
            <a:pPr marL="457200" lvl="0" indent="-314483" algn="l" rtl="0">
              <a:lnSpc>
                <a:spcPct val="95000"/>
              </a:lnSpc>
              <a:spcBef>
                <a:spcPts val="0"/>
              </a:spcBef>
              <a:spcAft>
                <a:spcPts val="0"/>
              </a:spcAft>
              <a:buClr>
                <a:srgbClr val="000000"/>
              </a:buClr>
              <a:buSzPts val="1353"/>
              <a:buChar char="•"/>
            </a:pPr>
            <a:r>
              <a:rPr lang="en-US" sz="1352">
                <a:solidFill>
                  <a:srgbClr val="000000"/>
                </a:solidFill>
              </a:rPr>
              <a:t>eTFL Portal → ready-to-use, ARS-compliant reporting templates</a:t>
            </a:r>
            <a:endParaRPr sz="1352">
              <a:solidFill>
                <a:srgbClr val="000000"/>
              </a:solidFill>
            </a:endParaRPr>
          </a:p>
          <a:p>
            <a:pPr marL="0" lvl="0" indent="0" algn="l" rtl="0">
              <a:lnSpc>
                <a:spcPct val="70000"/>
              </a:lnSpc>
              <a:spcBef>
                <a:spcPts val="1200"/>
              </a:spcBef>
              <a:spcAft>
                <a:spcPts val="0"/>
              </a:spcAft>
              <a:buSzPts val="852"/>
              <a:buNone/>
            </a:pPr>
            <a:endParaRPr sz="1795"/>
          </a:p>
        </p:txBody>
      </p:sp>
      <p:sp>
        <p:nvSpPr>
          <p:cNvPr id="128" name="Google Shape;128;g36589c6c005_0_17"/>
          <p:cNvSpPr txBox="1">
            <a:spLocks noGrp="1"/>
          </p:cNvSpPr>
          <p:nvPr>
            <p:ph type="sldNum" idx="12"/>
          </p:nvPr>
        </p:nvSpPr>
        <p:spPr>
          <a:xfrm>
            <a:off x="8380520" y="4767263"/>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29" name="Google Shape;129;g36589c6c005_0_17"/>
          <p:cNvPicPr preferRelativeResize="0"/>
          <p:nvPr/>
        </p:nvPicPr>
        <p:blipFill>
          <a:blip r:embed="rId3">
            <a:alphaModFix/>
          </a:blip>
          <a:stretch>
            <a:fillRect/>
          </a:stretch>
        </p:blipFill>
        <p:spPr>
          <a:xfrm>
            <a:off x="5161950" y="1224276"/>
            <a:ext cx="3384900" cy="2076065"/>
          </a:xfrm>
          <a:prstGeom prst="rect">
            <a:avLst/>
          </a:prstGeom>
          <a:noFill/>
          <a:ln>
            <a:noFill/>
          </a:ln>
        </p:spPr>
      </p:pic>
      <p:sp>
        <p:nvSpPr>
          <p:cNvPr id="130" name="Google Shape;130;g36589c6c005_0_17"/>
          <p:cNvSpPr txBox="1"/>
          <p:nvPr/>
        </p:nvSpPr>
        <p:spPr>
          <a:xfrm>
            <a:off x="5242594" y="3298065"/>
            <a:ext cx="32619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900"/>
              </a:spcAft>
              <a:buNone/>
            </a:pPr>
            <a:r>
              <a:rPr lang="en-US" sz="600">
                <a:solidFill>
                  <a:schemeClr val="dk1"/>
                </a:solidFill>
              </a:rPr>
              <a:t>Image Reference: </a:t>
            </a:r>
            <a:r>
              <a:rPr lang="en-US" sz="600" u="sng">
                <a:solidFill>
                  <a:schemeClr val="hlink"/>
                </a:solidFill>
                <a:hlinkClick r:id="rId4"/>
              </a:rPr>
              <a:t>BioMedical Concepts – The Key to Unlocking Meaningful Clinical Data</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7e86ecc977_1_0"/>
          <p:cNvSpPr txBox="1">
            <a:spLocks noGrp="1"/>
          </p:cNvSpPr>
          <p:nvPr>
            <p:ph type="sldNum" idx="12"/>
          </p:nvPr>
        </p:nvSpPr>
        <p:spPr>
          <a:xfrm>
            <a:off x="8380520" y="4767263"/>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37" name="Google Shape;137;g37e86ecc977_1_0"/>
          <p:cNvPicPr preferRelativeResize="0"/>
          <p:nvPr/>
        </p:nvPicPr>
        <p:blipFill>
          <a:blip r:embed="rId3">
            <a:alphaModFix/>
          </a:blip>
          <a:stretch>
            <a:fillRect/>
          </a:stretch>
        </p:blipFill>
        <p:spPr>
          <a:xfrm>
            <a:off x="676275" y="169975"/>
            <a:ext cx="8204650" cy="487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800099" y="-60157"/>
            <a:ext cx="80295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200"/>
              <a:buFont typeface="Arial"/>
              <a:buNone/>
            </a:pPr>
            <a:r>
              <a:rPr lang="en-US" sz="2200"/>
              <a:t>CDISC Analysis Result Standards – Released April 19, 2024!</a:t>
            </a:r>
            <a:endParaRPr/>
          </a:p>
        </p:txBody>
      </p:sp>
      <p:pic>
        <p:nvPicPr>
          <p:cNvPr id="143" name="Google Shape;143;p16"/>
          <p:cNvPicPr preferRelativeResize="0"/>
          <p:nvPr/>
        </p:nvPicPr>
        <p:blipFill rotWithShape="1">
          <a:blip r:embed="rId3">
            <a:alphaModFix/>
          </a:blip>
          <a:srcRect/>
          <a:stretch/>
        </p:blipFill>
        <p:spPr>
          <a:xfrm>
            <a:off x="800100" y="797604"/>
            <a:ext cx="2760230" cy="3757841"/>
          </a:xfrm>
          <a:prstGeom prst="rect">
            <a:avLst/>
          </a:prstGeom>
          <a:noFill/>
          <a:ln>
            <a:noFill/>
          </a:ln>
        </p:spPr>
      </p:pic>
      <p:grpSp>
        <p:nvGrpSpPr>
          <p:cNvPr id="144" name="Google Shape;144;p16"/>
          <p:cNvGrpSpPr/>
          <p:nvPr/>
        </p:nvGrpSpPr>
        <p:grpSpPr>
          <a:xfrm>
            <a:off x="4012571" y="797605"/>
            <a:ext cx="5027948" cy="3576765"/>
            <a:chOff x="3944233" y="1861586"/>
            <a:chExt cx="5027948" cy="3576765"/>
          </a:xfrm>
        </p:grpSpPr>
        <p:pic>
          <p:nvPicPr>
            <p:cNvPr id="145" name="Google Shape;145;p16"/>
            <p:cNvPicPr preferRelativeResize="0"/>
            <p:nvPr/>
          </p:nvPicPr>
          <p:blipFill rotWithShape="1">
            <a:blip r:embed="rId4">
              <a:alphaModFix/>
            </a:blip>
            <a:srcRect l="11889" r="11896"/>
            <a:stretch/>
          </p:blipFill>
          <p:spPr>
            <a:xfrm>
              <a:off x="4012571" y="2094103"/>
              <a:ext cx="3089357" cy="2280110"/>
            </a:xfrm>
            <a:prstGeom prst="rect">
              <a:avLst/>
            </a:prstGeom>
            <a:solidFill>
              <a:schemeClr val="lt1"/>
            </a:solidFill>
            <a:ln w="127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sp>
          <p:nvSpPr>
            <p:cNvPr id="146" name="Google Shape;146;p16"/>
            <p:cNvSpPr txBox="1"/>
            <p:nvPr/>
          </p:nvSpPr>
          <p:spPr>
            <a:xfrm>
              <a:off x="3944233" y="1861586"/>
              <a:ext cx="3400200" cy="21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u="sng">
                  <a:solidFill>
                    <a:srgbClr val="134678"/>
                  </a:solidFill>
                  <a:latin typeface="Arial"/>
                  <a:ea typeface="Arial"/>
                  <a:cs typeface="Arial"/>
                  <a:sym typeface="Arial"/>
                  <a:hlinkClick r:id="rId5">
                    <a:extLst>
                      <a:ext uri="{A12FA001-AC4F-418D-AE19-62706E023703}">
                        <ahyp:hlinkClr xmlns:ahyp="http://schemas.microsoft.com/office/drawing/2018/hyperlinkcolor" val="tx"/>
                      </a:ext>
                    </a:extLst>
                  </a:hlinkClick>
                </a:rPr>
                <a:t>https://cdisc-org.github.io/analysis-results-standard/</a:t>
              </a:r>
              <a:endParaRPr sz="825">
                <a:solidFill>
                  <a:srgbClr val="134678"/>
                </a:solidFill>
                <a:latin typeface="Arial"/>
                <a:ea typeface="Arial"/>
                <a:cs typeface="Arial"/>
                <a:sym typeface="Arial"/>
              </a:endParaRPr>
            </a:p>
          </p:txBody>
        </p:sp>
        <p:pic>
          <p:nvPicPr>
            <p:cNvPr id="147" name="Google Shape;147;p16"/>
            <p:cNvPicPr preferRelativeResize="0"/>
            <p:nvPr/>
          </p:nvPicPr>
          <p:blipFill rotWithShape="1">
            <a:blip r:embed="rId6">
              <a:alphaModFix/>
            </a:blip>
            <a:srcRect/>
            <a:stretch/>
          </p:blipFill>
          <p:spPr>
            <a:xfrm>
              <a:off x="6235311" y="3422974"/>
              <a:ext cx="2496274" cy="172915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48" name="Google Shape;148;p16"/>
            <p:cNvSpPr txBox="1"/>
            <p:nvPr/>
          </p:nvSpPr>
          <p:spPr>
            <a:xfrm>
              <a:off x="5094081" y="5224751"/>
              <a:ext cx="3878100" cy="21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88" u="sng">
                  <a:solidFill>
                    <a:srgbClr val="134678"/>
                  </a:solidFill>
                  <a:latin typeface="Arial"/>
                  <a:ea typeface="Arial"/>
                  <a:cs typeface="Arial"/>
                  <a:sym typeface="Arial"/>
                  <a:hlinkClick r:id="rId7">
                    <a:extLst>
                      <a:ext uri="{A12FA001-AC4F-418D-AE19-62706E023703}">
                        <ahyp:hlinkClr xmlns:ahyp="http://schemas.microsoft.com/office/drawing/2018/hyperlinkcolor" val="tx"/>
                      </a:ext>
                    </a:extLst>
                  </a:hlinkClick>
                </a:rPr>
                <a:t>https://wiki.cdisc.org/display/ARSP/Analysis+Results+Standard+User+Guide+v1.0</a:t>
              </a:r>
              <a:endParaRPr sz="788">
                <a:solidFill>
                  <a:srgbClr val="134678"/>
                </a:solidFill>
                <a:latin typeface="Arial"/>
                <a:ea typeface="Arial"/>
                <a:cs typeface="Arial"/>
                <a:sym typeface="Arial"/>
              </a:endParaRPr>
            </a:p>
          </p:txBody>
        </p:sp>
      </p:grpSp>
      <p:cxnSp>
        <p:nvCxnSpPr>
          <p:cNvPr id="149" name="Google Shape;149;p16"/>
          <p:cNvCxnSpPr/>
          <p:nvPr/>
        </p:nvCxnSpPr>
        <p:spPr>
          <a:xfrm>
            <a:off x="3790754" y="907250"/>
            <a:ext cx="0" cy="3696600"/>
          </a:xfrm>
          <a:prstGeom prst="straightConnector1">
            <a:avLst/>
          </a:prstGeom>
          <a:noFill/>
          <a:ln w="19050" cap="flat" cmpd="sng">
            <a:solidFill>
              <a:schemeClr val="accent1"/>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81f0ee8e2a_1_0"/>
          <p:cNvSpPr txBox="1">
            <a:spLocks noGrp="1"/>
          </p:cNvSpPr>
          <p:nvPr>
            <p:ph type="sldNum" idx="12"/>
          </p:nvPr>
        </p:nvSpPr>
        <p:spPr>
          <a:xfrm>
            <a:off x="8380520" y="4741750"/>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grpSp>
        <p:nvGrpSpPr>
          <p:cNvPr id="156" name="Google Shape;156;g381f0ee8e2a_1_0"/>
          <p:cNvGrpSpPr/>
          <p:nvPr/>
        </p:nvGrpSpPr>
        <p:grpSpPr>
          <a:xfrm>
            <a:off x="868589" y="897101"/>
            <a:ext cx="3017329" cy="1926499"/>
            <a:chOff x="868590" y="897101"/>
            <a:chExt cx="3017329" cy="1926499"/>
          </a:xfrm>
        </p:grpSpPr>
        <p:pic>
          <p:nvPicPr>
            <p:cNvPr id="157" name="Google Shape;157;g381f0ee8e2a_1_0"/>
            <p:cNvPicPr preferRelativeResize="0"/>
            <p:nvPr/>
          </p:nvPicPr>
          <p:blipFill>
            <a:blip r:embed="rId3">
              <a:alphaModFix/>
            </a:blip>
            <a:stretch>
              <a:fillRect/>
            </a:stretch>
          </p:blipFill>
          <p:spPr>
            <a:xfrm>
              <a:off x="868589" y="972975"/>
              <a:ext cx="3017329" cy="1850625"/>
            </a:xfrm>
            <a:prstGeom prst="rect">
              <a:avLst/>
            </a:prstGeom>
            <a:noFill/>
            <a:ln>
              <a:noFill/>
            </a:ln>
          </p:spPr>
        </p:pic>
        <p:sp>
          <p:nvSpPr>
            <p:cNvPr id="158" name="Google Shape;158;g381f0ee8e2a_1_0"/>
            <p:cNvSpPr txBox="1"/>
            <p:nvPr/>
          </p:nvSpPr>
          <p:spPr>
            <a:xfrm>
              <a:off x="2476881" y="897101"/>
              <a:ext cx="87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C27BA0"/>
                  </a:solidFill>
                </a:rPr>
                <a:t>USDM</a:t>
              </a:r>
              <a:endParaRPr sz="1800">
                <a:solidFill>
                  <a:srgbClr val="C27BA0"/>
                </a:solidFill>
              </a:endParaRPr>
            </a:p>
          </p:txBody>
        </p:sp>
      </p:grpSp>
      <p:cxnSp>
        <p:nvCxnSpPr>
          <p:cNvPr id="159" name="Google Shape;159;g381f0ee8e2a_1_0"/>
          <p:cNvCxnSpPr/>
          <p:nvPr/>
        </p:nvCxnSpPr>
        <p:spPr>
          <a:xfrm rot="10800000">
            <a:off x="4260353" y="729125"/>
            <a:ext cx="0" cy="2651400"/>
          </a:xfrm>
          <a:prstGeom prst="straightConnector1">
            <a:avLst/>
          </a:prstGeom>
          <a:noFill/>
          <a:ln w="9525" cap="flat" cmpd="sng">
            <a:solidFill>
              <a:srgbClr val="4A86E8"/>
            </a:solidFill>
            <a:prstDash val="dash"/>
            <a:round/>
            <a:headEnd type="none" w="med" len="med"/>
            <a:tailEnd type="none" w="med" len="med"/>
          </a:ln>
        </p:spPr>
      </p:cxnSp>
      <p:grpSp>
        <p:nvGrpSpPr>
          <p:cNvPr id="160" name="Google Shape;160;g381f0ee8e2a_1_0"/>
          <p:cNvGrpSpPr/>
          <p:nvPr/>
        </p:nvGrpSpPr>
        <p:grpSpPr>
          <a:xfrm>
            <a:off x="4463883" y="681288"/>
            <a:ext cx="4128430" cy="2685219"/>
            <a:chOff x="4463883" y="681288"/>
            <a:chExt cx="4128430" cy="2685219"/>
          </a:xfrm>
        </p:grpSpPr>
        <p:sp>
          <p:nvSpPr>
            <p:cNvPr id="161" name="Google Shape;161;g381f0ee8e2a_1_0"/>
            <p:cNvSpPr txBox="1"/>
            <p:nvPr/>
          </p:nvSpPr>
          <p:spPr>
            <a:xfrm>
              <a:off x="4463883" y="681288"/>
              <a:ext cx="4128430" cy="71093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5000"/>
                </a:lnSpc>
                <a:spcBef>
                  <a:spcPts val="0"/>
                </a:spcBef>
                <a:spcAft>
                  <a:spcPts val="0"/>
                </a:spcAft>
                <a:buNone/>
              </a:pPr>
              <a:r>
                <a:rPr lang="en-US" sz="1800" dirty="0">
                  <a:solidFill>
                    <a:srgbClr val="4A86E8"/>
                  </a:solidFill>
                </a:rPr>
                <a:t>What needs to be derived to support analysis? [Derivation Concept]</a:t>
              </a:r>
              <a:endParaRPr sz="2600" dirty="0">
                <a:solidFill>
                  <a:schemeClr val="dk1"/>
                </a:solidFill>
              </a:endParaRPr>
            </a:p>
          </p:txBody>
        </p:sp>
        <p:cxnSp>
          <p:nvCxnSpPr>
            <p:cNvPr id="162" name="Google Shape;162;g381f0ee8e2a_1_0"/>
            <p:cNvCxnSpPr>
              <a:endCxn id="163" idx="0"/>
            </p:cNvCxnSpPr>
            <p:nvPr/>
          </p:nvCxnSpPr>
          <p:spPr>
            <a:xfrm flipH="1">
              <a:off x="4871425" y="1417107"/>
              <a:ext cx="6000" cy="1949400"/>
            </a:xfrm>
            <a:prstGeom prst="straightConnector1">
              <a:avLst/>
            </a:prstGeom>
            <a:noFill/>
            <a:ln w="9525" cap="flat" cmpd="sng">
              <a:solidFill>
                <a:schemeClr val="dk2"/>
              </a:solidFill>
              <a:prstDash val="solid"/>
              <a:round/>
              <a:headEnd type="none" w="med" len="med"/>
              <a:tailEnd type="triangle" w="med" len="med"/>
            </a:ln>
          </p:spPr>
        </p:cxnSp>
      </p:grpSp>
      <p:grpSp>
        <p:nvGrpSpPr>
          <p:cNvPr id="164" name="Google Shape;164;g381f0ee8e2a_1_0"/>
          <p:cNvGrpSpPr/>
          <p:nvPr/>
        </p:nvGrpSpPr>
        <p:grpSpPr>
          <a:xfrm>
            <a:off x="5458422" y="1717555"/>
            <a:ext cx="3108690" cy="1648952"/>
            <a:chOff x="5458422" y="1717555"/>
            <a:chExt cx="3108690" cy="1648952"/>
          </a:xfrm>
        </p:grpSpPr>
        <p:sp>
          <p:nvSpPr>
            <p:cNvPr id="165" name="Google Shape;165;g381f0ee8e2a_1_0"/>
            <p:cNvSpPr txBox="1"/>
            <p:nvPr/>
          </p:nvSpPr>
          <p:spPr>
            <a:xfrm>
              <a:off x="5458422" y="1717555"/>
              <a:ext cx="3108690" cy="930224"/>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95000"/>
                </a:lnSpc>
                <a:spcBef>
                  <a:spcPts val="0"/>
                </a:spcBef>
                <a:spcAft>
                  <a:spcPts val="0"/>
                </a:spcAft>
                <a:buNone/>
              </a:pPr>
              <a:r>
                <a:rPr lang="en-US" sz="1700" dirty="0">
                  <a:solidFill>
                    <a:srgbClr val="4A86E8"/>
                  </a:solidFill>
                </a:rPr>
                <a:t>What analysis is needed to answer the question? [Analysis Concept]</a:t>
              </a:r>
              <a:endParaRPr sz="2500" dirty="0">
                <a:solidFill>
                  <a:schemeClr val="dk1"/>
                </a:solidFill>
              </a:endParaRPr>
            </a:p>
          </p:txBody>
        </p:sp>
        <p:cxnSp>
          <p:nvCxnSpPr>
            <p:cNvPr id="166" name="Google Shape;166;g381f0ee8e2a_1_0"/>
            <p:cNvCxnSpPr>
              <a:endCxn id="167" idx="0"/>
            </p:cNvCxnSpPr>
            <p:nvPr/>
          </p:nvCxnSpPr>
          <p:spPr>
            <a:xfrm>
              <a:off x="6105825" y="2687007"/>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168" name="Google Shape;168;g381f0ee8e2a_1_0"/>
            <p:cNvCxnSpPr>
              <a:endCxn id="169" idx="0"/>
            </p:cNvCxnSpPr>
            <p:nvPr/>
          </p:nvCxnSpPr>
          <p:spPr>
            <a:xfrm flipH="1">
              <a:off x="7283628" y="2687000"/>
              <a:ext cx="8400" cy="679500"/>
            </a:xfrm>
            <a:prstGeom prst="straightConnector1">
              <a:avLst/>
            </a:prstGeom>
            <a:noFill/>
            <a:ln w="9525" cap="flat" cmpd="sng">
              <a:solidFill>
                <a:schemeClr val="dk2"/>
              </a:solidFill>
              <a:prstDash val="solid"/>
              <a:round/>
              <a:headEnd type="none" w="med" len="med"/>
              <a:tailEnd type="triangle" w="med" len="med"/>
            </a:ln>
          </p:spPr>
        </p:cxnSp>
      </p:grpSp>
      <p:grpSp>
        <p:nvGrpSpPr>
          <p:cNvPr id="170" name="Google Shape;170;g381f0ee8e2a_1_0"/>
          <p:cNvGrpSpPr/>
          <p:nvPr/>
        </p:nvGrpSpPr>
        <p:grpSpPr>
          <a:xfrm>
            <a:off x="601982" y="3350147"/>
            <a:ext cx="8381601" cy="699761"/>
            <a:chOff x="601982" y="3350147"/>
            <a:chExt cx="8381601" cy="699761"/>
          </a:xfrm>
        </p:grpSpPr>
        <p:sp>
          <p:nvSpPr>
            <p:cNvPr id="171" name="Google Shape;171;g381f0ee8e2a_1_0"/>
            <p:cNvSpPr/>
            <p:nvPr/>
          </p:nvSpPr>
          <p:spPr>
            <a:xfrm>
              <a:off x="601982" y="3350157"/>
              <a:ext cx="1044300" cy="683400"/>
            </a:xfrm>
            <a:prstGeom prst="roundRect">
              <a:avLst>
                <a:gd name="adj" fmla="val 16667"/>
              </a:avLst>
            </a:prstGeom>
            <a:solidFill>
              <a:srgbClr val="63B1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Protocol</a:t>
              </a:r>
              <a:endParaRPr sz="1200">
                <a:solidFill>
                  <a:schemeClr val="lt1"/>
                </a:solidFill>
              </a:endParaRPr>
            </a:p>
          </p:txBody>
        </p:sp>
        <p:sp>
          <p:nvSpPr>
            <p:cNvPr id="172" name="Google Shape;172;g381f0ee8e2a_1_0"/>
            <p:cNvSpPr/>
            <p:nvPr/>
          </p:nvSpPr>
          <p:spPr>
            <a:xfrm>
              <a:off x="7939283" y="3366489"/>
              <a:ext cx="1044300" cy="6834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CSR</a:t>
              </a:r>
              <a:endParaRPr sz="1200">
                <a:solidFill>
                  <a:schemeClr val="lt1"/>
                </a:solidFill>
              </a:endParaRPr>
            </a:p>
          </p:txBody>
        </p:sp>
        <p:cxnSp>
          <p:nvCxnSpPr>
            <p:cNvPr id="173" name="Google Shape;173;g381f0ee8e2a_1_0"/>
            <p:cNvCxnSpPr>
              <a:stCxn id="171" idx="3"/>
              <a:endCxn id="172" idx="1"/>
            </p:cNvCxnSpPr>
            <p:nvPr/>
          </p:nvCxnSpPr>
          <p:spPr>
            <a:xfrm>
              <a:off x="1646282" y="3691857"/>
              <a:ext cx="6293100" cy="16200"/>
            </a:xfrm>
            <a:prstGeom prst="straightConnector1">
              <a:avLst/>
            </a:prstGeom>
            <a:noFill/>
            <a:ln w="28575" cap="flat" cmpd="sng">
              <a:solidFill>
                <a:srgbClr val="4A86E8"/>
              </a:solidFill>
              <a:prstDash val="solid"/>
              <a:round/>
              <a:headEnd type="none" w="med" len="med"/>
              <a:tailEnd type="none" w="med" len="med"/>
            </a:ln>
          </p:spPr>
        </p:cxnSp>
        <p:sp>
          <p:nvSpPr>
            <p:cNvPr id="174" name="Google Shape;174;g381f0ee8e2a_1_0"/>
            <p:cNvSpPr/>
            <p:nvPr/>
          </p:nvSpPr>
          <p:spPr>
            <a:xfrm>
              <a:off x="1836374" y="3350147"/>
              <a:ext cx="1044300" cy="683400"/>
            </a:xfrm>
            <a:prstGeom prst="roundRect">
              <a:avLst>
                <a:gd name="adj" fmla="val 16667"/>
              </a:avLst>
            </a:prstGeom>
            <a:solidFill>
              <a:srgbClr val="EDAA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CDASH</a:t>
              </a:r>
              <a:endParaRPr sz="1200">
                <a:solidFill>
                  <a:schemeClr val="lt1"/>
                </a:solidFill>
              </a:endParaRPr>
            </a:p>
            <a:p>
              <a:pPr marL="0" lvl="0" indent="0" algn="ctr" rtl="0">
                <a:spcBef>
                  <a:spcPts val="0"/>
                </a:spcBef>
                <a:spcAft>
                  <a:spcPts val="0"/>
                </a:spcAft>
                <a:buNone/>
              </a:pPr>
              <a:r>
                <a:rPr lang="en-US" sz="1200">
                  <a:solidFill>
                    <a:schemeClr val="lt1"/>
                  </a:solidFill>
                </a:rPr>
                <a:t>(Collection)</a:t>
              </a:r>
              <a:endParaRPr sz="1200">
                <a:solidFill>
                  <a:schemeClr val="lt1"/>
                </a:solidFill>
              </a:endParaRPr>
            </a:p>
          </p:txBody>
        </p:sp>
        <p:sp>
          <p:nvSpPr>
            <p:cNvPr id="175" name="Google Shape;175;g381f0ee8e2a_1_0"/>
            <p:cNvSpPr/>
            <p:nvPr/>
          </p:nvSpPr>
          <p:spPr>
            <a:xfrm>
              <a:off x="3070778" y="3350150"/>
              <a:ext cx="1088400" cy="683400"/>
            </a:xfrm>
            <a:prstGeom prst="roundRect">
              <a:avLst>
                <a:gd name="adj" fmla="val 16667"/>
              </a:avLst>
            </a:prstGeom>
            <a:solidFill>
              <a:srgbClr val="1346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SDTM</a:t>
              </a:r>
              <a:endParaRPr sz="1200">
                <a:solidFill>
                  <a:schemeClr val="lt1"/>
                </a:solidFill>
              </a:endParaRPr>
            </a:p>
            <a:p>
              <a:pPr marL="0" lvl="0" indent="0" algn="ctr" rtl="0">
                <a:spcBef>
                  <a:spcPts val="0"/>
                </a:spcBef>
                <a:spcAft>
                  <a:spcPts val="0"/>
                </a:spcAft>
                <a:buNone/>
              </a:pPr>
              <a:r>
                <a:rPr lang="en-US" sz="1200">
                  <a:solidFill>
                    <a:schemeClr val="lt1"/>
                  </a:solidFill>
                </a:rPr>
                <a:t>(Tabulation)</a:t>
              </a:r>
              <a:endParaRPr sz="1200">
                <a:solidFill>
                  <a:schemeClr val="lt1"/>
                </a:solidFill>
              </a:endParaRPr>
            </a:p>
          </p:txBody>
        </p:sp>
        <p:sp>
          <p:nvSpPr>
            <p:cNvPr id="163" name="Google Shape;163;g381f0ee8e2a_1_0"/>
            <p:cNvSpPr/>
            <p:nvPr/>
          </p:nvSpPr>
          <p:spPr>
            <a:xfrm>
              <a:off x="4349275" y="3366507"/>
              <a:ext cx="1044300" cy="683400"/>
            </a:xfrm>
            <a:prstGeom prst="roundRect">
              <a:avLst>
                <a:gd name="adj" fmla="val 16667"/>
              </a:avLst>
            </a:prstGeom>
            <a:solidFill>
              <a:srgbClr val="C945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ADaM</a:t>
              </a:r>
              <a:endParaRPr sz="1200">
                <a:solidFill>
                  <a:schemeClr val="lt1"/>
                </a:solidFill>
              </a:endParaRPr>
            </a:p>
            <a:p>
              <a:pPr marL="0" lvl="0" indent="0" algn="ctr" rtl="0">
                <a:spcBef>
                  <a:spcPts val="0"/>
                </a:spcBef>
                <a:spcAft>
                  <a:spcPts val="0"/>
                </a:spcAft>
                <a:buNone/>
              </a:pPr>
              <a:r>
                <a:rPr lang="en-US" sz="1200">
                  <a:solidFill>
                    <a:schemeClr val="lt1"/>
                  </a:solidFill>
                </a:rPr>
                <a:t>(Analysis Data)</a:t>
              </a:r>
              <a:endParaRPr sz="1200">
                <a:solidFill>
                  <a:schemeClr val="lt1"/>
                </a:solidFill>
              </a:endParaRPr>
            </a:p>
          </p:txBody>
        </p:sp>
        <p:sp>
          <p:nvSpPr>
            <p:cNvPr id="167" name="Google Shape;167;g381f0ee8e2a_1_0"/>
            <p:cNvSpPr/>
            <p:nvPr/>
          </p:nvSpPr>
          <p:spPr>
            <a:xfrm>
              <a:off x="5583675" y="3366507"/>
              <a:ext cx="1044300" cy="683400"/>
            </a:xfrm>
            <a:prstGeom prst="roundRect">
              <a:avLst>
                <a:gd name="adj" fmla="val 16667"/>
              </a:avLst>
            </a:prstGeom>
            <a:solidFill>
              <a:srgbClr val="40B3E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ARD</a:t>
              </a:r>
              <a:endParaRPr sz="1200">
                <a:solidFill>
                  <a:schemeClr val="lt1"/>
                </a:solidFill>
              </a:endParaRPr>
            </a:p>
            <a:p>
              <a:pPr marL="0" lvl="0" indent="0" algn="ctr" rtl="0">
                <a:spcBef>
                  <a:spcPts val="0"/>
                </a:spcBef>
                <a:spcAft>
                  <a:spcPts val="0"/>
                </a:spcAft>
                <a:buNone/>
              </a:pPr>
              <a:r>
                <a:rPr lang="en-US" sz="1200">
                  <a:solidFill>
                    <a:schemeClr val="lt1"/>
                  </a:solidFill>
                </a:rPr>
                <a:t>(Analysis Results)</a:t>
              </a:r>
              <a:endParaRPr sz="1200">
                <a:solidFill>
                  <a:schemeClr val="lt1"/>
                </a:solidFill>
              </a:endParaRPr>
            </a:p>
          </p:txBody>
        </p:sp>
        <p:sp>
          <p:nvSpPr>
            <p:cNvPr id="169" name="Google Shape;169;g381f0ee8e2a_1_0"/>
            <p:cNvSpPr/>
            <p:nvPr/>
          </p:nvSpPr>
          <p:spPr>
            <a:xfrm>
              <a:off x="6761478" y="3366500"/>
              <a:ext cx="1044300" cy="683400"/>
            </a:xfrm>
            <a:prstGeom prst="roundRect">
              <a:avLst>
                <a:gd name="adj" fmla="val 16667"/>
              </a:avLst>
            </a:prstGeom>
            <a:solidFill>
              <a:srgbClr val="5532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TFL</a:t>
              </a:r>
              <a:endParaRPr sz="1200">
                <a:solidFill>
                  <a:schemeClr val="lt1"/>
                </a:solidFill>
              </a:endParaRPr>
            </a:p>
            <a:p>
              <a:pPr marL="0" lvl="0" indent="0" algn="ctr" rtl="0">
                <a:spcBef>
                  <a:spcPts val="0"/>
                </a:spcBef>
                <a:spcAft>
                  <a:spcPts val="0"/>
                </a:spcAft>
                <a:buNone/>
              </a:pPr>
              <a:r>
                <a:rPr lang="en-US" sz="1200">
                  <a:solidFill>
                    <a:schemeClr val="lt1"/>
                  </a:solidFill>
                </a:rPr>
                <a:t>(Analysis Outputs)</a:t>
              </a:r>
              <a:endParaRPr sz="1200">
                <a:solidFill>
                  <a:schemeClr val="lt1"/>
                </a:solidFill>
              </a:endParaRPr>
            </a:p>
          </p:txBody>
        </p:sp>
        <p:cxnSp>
          <p:nvCxnSpPr>
            <p:cNvPr id="176" name="Google Shape;176;g381f0ee8e2a_1_0"/>
            <p:cNvCxnSpPr>
              <a:stCxn id="171" idx="2"/>
              <a:endCxn id="172" idx="2"/>
            </p:cNvCxnSpPr>
            <p:nvPr/>
          </p:nvCxnSpPr>
          <p:spPr>
            <a:xfrm rot="-5400000" flipH="1">
              <a:off x="4784732" y="372957"/>
              <a:ext cx="16200" cy="7337400"/>
            </a:xfrm>
            <a:prstGeom prst="bentConnector3">
              <a:avLst>
                <a:gd name="adj1" fmla="val 1570723"/>
              </a:avLst>
            </a:prstGeom>
            <a:noFill/>
            <a:ln w="28575" cap="flat" cmpd="sng">
              <a:solidFill>
                <a:srgbClr val="3C78D8"/>
              </a:solidFill>
              <a:prstDash val="solid"/>
              <a:round/>
              <a:headEnd type="none" w="med" len="med"/>
              <a:tailEnd type="stealth" w="med" len="med"/>
            </a:ln>
          </p:spPr>
        </p:cxnSp>
      </p:grpSp>
      <p:sp>
        <p:nvSpPr>
          <p:cNvPr id="177" name="Google Shape;177;g381f0ee8e2a_1_0"/>
          <p:cNvSpPr txBox="1">
            <a:spLocks noGrp="1"/>
          </p:cNvSpPr>
          <p:nvPr>
            <p:ph type="title"/>
          </p:nvPr>
        </p:nvSpPr>
        <p:spPr>
          <a:xfrm>
            <a:off x="741613" y="16711"/>
            <a:ext cx="7886700" cy="6813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1900"/>
              <a:t>Protocol to CSR: Standards-Driven Conceptual Mapping</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7e86ecc977_0_1"/>
          <p:cNvSpPr txBox="1">
            <a:spLocks noGrp="1"/>
          </p:cNvSpPr>
          <p:nvPr>
            <p:ph type="title"/>
          </p:nvPr>
        </p:nvSpPr>
        <p:spPr>
          <a:xfrm>
            <a:off x="800100" y="0"/>
            <a:ext cx="7886700" cy="994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a:t>User Stories</a:t>
            </a:r>
            <a:endParaRPr/>
          </a:p>
        </p:txBody>
      </p:sp>
      <p:sp>
        <p:nvSpPr>
          <p:cNvPr id="184" name="Google Shape;184;g37e86ecc977_0_1"/>
          <p:cNvSpPr txBox="1">
            <a:spLocks noGrp="1"/>
          </p:cNvSpPr>
          <p:nvPr>
            <p:ph type="body" idx="1"/>
          </p:nvPr>
        </p:nvSpPr>
        <p:spPr>
          <a:xfrm>
            <a:off x="816800" y="994200"/>
            <a:ext cx="2491200" cy="3520800"/>
          </a:xfrm>
          <a:prstGeom prst="rect">
            <a:avLst/>
          </a:prstGeom>
          <a:solidFill>
            <a:srgbClr val="DFEEEC"/>
          </a:solidFill>
        </p:spPr>
        <p:txBody>
          <a:bodyPr spcFirstLastPara="1" wrap="square" lIns="0" tIns="0" rIns="0" bIns="0" anchor="t" anchorCtr="0">
            <a:noAutofit/>
          </a:bodyPr>
          <a:lstStyle/>
          <a:p>
            <a:pPr marL="0" lvl="0" indent="0" algn="ctr" rtl="0">
              <a:lnSpc>
                <a:spcPct val="115000"/>
              </a:lnSpc>
              <a:spcBef>
                <a:spcPts val="800"/>
              </a:spcBef>
              <a:spcAft>
                <a:spcPts val="0"/>
              </a:spcAft>
              <a:buNone/>
            </a:pPr>
            <a:r>
              <a:rPr lang="en-US" sz="1650" b="1" dirty="0">
                <a:solidFill>
                  <a:srgbClr val="172B4D"/>
                </a:solidFill>
                <a:highlight>
                  <a:srgbClr val="DFEEEC"/>
                </a:highlight>
                <a:latin typeface="Roboto"/>
                <a:ea typeface="Roboto"/>
                <a:cs typeface="Roboto"/>
                <a:sym typeface="Roboto"/>
              </a:rPr>
              <a:t>Use Case 1: Accelerating Study Start-Up</a:t>
            </a:r>
            <a:endParaRPr sz="1650" b="1" dirty="0">
              <a:solidFill>
                <a:srgbClr val="172B4D"/>
              </a:solidFill>
              <a:highlight>
                <a:srgbClr val="DFEEEC"/>
              </a:highlight>
              <a:latin typeface="Roboto"/>
              <a:ea typeface="Roboto"/>
              <a:cs typeface="Roboto"/>
              <a:sym typeface="Roboto"/>
            </a:endParaRPr>
          </a:p>
          <a:p>
            <a:pPr marL="0" lvl="0" indent="0" algn="l" rtl="0">
              <a:lnSpc>
                <a:spcPct val="115000"/>
              </a:lnSpc>
              <a:spcBef>
                <a:spcPts val="800"/>
              </a:spcBef>
              <a:spcAft>
                <a:spcPts val="0"/>
              </a:spcAft>
              <a:buNone/>
            </a:pPr>
            <a:r>
              <a:rPr lang="en-US" sz="1550" b="1" dirty="0">
                <a:solidFill>
                  <a:srgbClr val="172B4D"/>
                </a:solidFill>
                <a:highlight>
                  <a:srgbClr val="DFEEEC"/>
                </a:highlight>
                <a:latin typeface="Roboto"/>
                <a:ea typeface="Roboto"/>
                <a:cs typeface="Roboto"/>
                <a:sym typeface="Roboto"/>
              </a:rPr>
              <a:t>As a</a:t>
            </a:r>
            <a:r>
              <a:rPr lang="en-US" sz="1550" dirty="0">
                <a:solidFill>
                  <a:srgbClr val="172B4D"/>
                </a:solidFill>
                <a:highlight>
                  <a:srgbClr val="DFEEEC"/>
                </a:highlight>
                <a:latin typeface="Roboto"/>
                <a:ea typeface="Roboto"/>
                <a:cs typeface="Roboto"/>
                <a:sym typeface="Roboto"/>
              </a:rPr>
              <a:t> study statistician,</a:t>
            </a:r>
            <a:br>
              <a:rPr lang="en-US" sz="1550" dirty="0">
                <a:solidFill>
                  <a:srgbClr val="172B4D"/>
                </a:solidFill>
                <a:highlight>
                  <a:srgbClr val="DFEEEC"/>
                </a:highlight>
                <a:latin typeface="Roboto"/>
                <a:ea typeface="Roboto"/>
                <a:cs typeface="Roboto"/>
                <a:sym typeface="Roboto"/>
              </a:rPr>
            </a:br>
            <a:r>
              <a:rPr lang="en-US" sz="1550" b="1" dirty="0">
                <a:solidFill>
                  <a:srgbClr val="172B4D"/>
                </a:solidFill>
                <a:highlight>
                  <a:srgbClr val="DFEEEC"/>
                </a:highlight>
                <a:latin typeface="Roboto"/>
                <a:ea typeface="Roboto"/>
                <a:cs typeface="Roboto"/>
                <a:sym typeface="Roboto"/>
              </a:rPr>
              <a:t>I want to</a:t>
            </a:r>
            <a:r>
              <a:rPr lang="en-US" sz="1550" dirty="0">
                <a:solidFill>
                  <a:srgbClr val="172B4D"/>
                </a:solidFill>
                <a:highlight>
                  <a:srgbClr val="DFEEEC"/>
                </a:highlight>
                <a:latin typeface="Roboto"/>
                <a:ea typeface="Roboto"/>
                <a:cs typeface="Roboto"/>
                <a:sym typeface="Roboto"/>
              </a:rPr>
              <a:t> select from a library of Analysis Concepts</a:t>
            </a:r>
            <a:br>
              <a:rPr lang="en-US" sz="1550" dirty="0">
                <a:solidFill>
                  <a:srgbClr val="172B4D"/>
                </a:solidFill>
                <a:highlight>
                  <a:srgbClr val="DFEEEC"/>
                </a:highlight>
                <a:latin typeface="Roboto"/>
                <a:ea typeface="Roboto"/>
                <a:cs typeface="Roboto"/>
                <a:sym typeface="Roboto"/>
              </a:rPr>
            </a:br>
            <a:r>
              <a:rPr lang="en-US" sz="1550" b="1" dirty="0">
                <a:solidFill>
                  <a:srgbClr val="172B4D"/>
                </a:solidFill>
                <a:highlight>
                  <a:srgbClr val="DFEEEC"/>
                </a:highlight>
                <a:latin typeface="Roboto"/>
                <a:ea typeface="Roboto"/>
                <a:cs typeface="Roboto"/>
                <a:sym typeface="Roboto"/>
              </a:rPr>
              <a:t>so that I can</a:t>
            </a:r>
            <a:r>
              <a:rPr lang="en-US" sz="1550" dirty="0">
                <a:solidFill>
                  <a:srgbClr val="172B4D"/>
                </a:solidFill>
                <a:highlight>
                  <a:srgbClr val="DFEEEC"/>
                </a:highlight>
                <a:latin typeface="Roboto"/>
                <a:ea typeface="Roboto"/>
                <a:cs typeface="Roboto"/>
                <a:sym typeface="Roboto"/>
              </a:rPr>
              <a:t> quickly draft the digital Statistical Analysis Plan (SAP) and identify needed datasets and variables.</a:t>
            </a:r>
            <a:endParaRPr sz="1550" dirty="0">
              <a:solidFill>
                <a:srgbClr val="172B4D"/>
              </a:solidFill>
              <a:highlight>
                <a:srgbClr val="DFEEEC"/>
              </a:highlight>
              <a:latin typeface="Roboto"/>
              <a:ea typeface="Roboto"/>
              <a:cs typeface="Roboto"/>
              <a:sym typeface="Roboto"/>
            </a:endParaRPr>
          </a:p>
          <a:p>
            <a:pPr marL="0" lvl="0" indent="0" algn="l" rtl="0">
              <a:lnSpc>
                <a:spcPct val="115000"/>
              </a:lnSpc>
              <a:spcBef>
                <a:spcPts val="800"/>
              </a:spcBef>
              <a:spcAft>
                <a:spcPts val="0"/>
              </a:spcAft>
              <a:buNone/>
            </a:pPr>
            <a:endParaRPr sz="1550" dirty="0">
              <a:solidFill>
                <a:srgbClr val="172B4D"/>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None/>
            </a:pPr>
            <a:endParaRPr sz="2300" dirty="0"/>
          </a:p>
        </p:txBody>
      </p:sp>
      <p:sp>
        <p:nvSpPr>
          <p:cNvPr id="185" name="Google Shape;185;g37e86ecc977_0_1"/>
          <p:cNvSpPr txBox="1">
            <a:spLocks noGrp="1"/>
          </p:cNvSpPr>
          <p:nvPr>
            <p:ph type="body" idx="1"/>
          </p:nvPr>
        </p:nvSpPr>
        <p:spPr>
          <a:xfrm>
            <a:off x="3602624" y="994200"/>
            <a:ext cx="2535905" cy="3520800"/>
          </a:xfrm>
          <a:prstGeom prst="rect">
            <a:avLst/>
          </a:prstGeom>
          <a:solidFill>
            <a:srgbClr val="CCCCCC"/>
          </a:solidFill>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650" b="1" dirty="0">
                <a:solidFill>
                  <a:srgbClr val="172B4D"/>
                </a:solidFill>
                <a:highlight>
                  <a:srgbClr val="CCCCCC"/>
                </a:highlight>
                <a:latin typeface="Roboto"/>
                <a:ea typeface="Roboto"/>
                <a:cs typeface="Roboto"/>
                <a:sym typeface="Roboto"/>
              </a:rPr>
              <a:t>Use Case 2: Automating Standard Analyses Across Studies</a:t>
            </a:r>
            <a:endParaRPr sz="1650" b="1" dirty="0">
              <a:solidFill>
                <a:srgbClr val="172B4D"/>
              </a:solidFill>
              <a:highlight>
                <a:srgbClr val="CCCCCC"/>
              </a:highlight>
              <a:latin typeface="Roboto"/>
              <a:ea typeface="Roboto"/>
              <a:cs typeface="Roboto"/>
              <a:sym typeface="Roboto"/>
            </a:endParaRPr>
          </a:p>
          <a:p>
            <a:pPr marL="0" lvl="0" indent="0" algn="l" rtl="0">
              <a:lnSpc>
                <a:spcPct val="115000"/>
              </a:lnSpc>
              <a:spcBef>
                <a:spcPts val="800"/>
              </a:spcBef>
              <a:spcAft>
                <a:spcPts val="0"/>
              </a:spcAft>
              <a:buNone/>
            </a:pPr>
            <a:r>
              <a:rPr lang="en-US" sz="1550" b="1" dirty="0">
                <a:solidFill>
                  <a:srgbClr val="172B4D"/>
                </a:solidFill>
                <a:highlight>
                  <a:srgbClr val="CCCCCC"/>
                </a:highlight>
                <a:latin typeface="Roboto"/>
                <a:ea typeface="Roboto"/>
                <a:cs typeface="Roboto"/>
                <a:sym typeface="Roboto"/>
              </a:rPr>
              <a:t>As a</a:t>
            </a:r>
            <a:r>
              <a:rPr lang="en-US" sz="1550" dirty="0">
                <a:solidFill>
                  <a:srgbClr val="172B4D"/>
                </a:solidFill>
                <a:highlight>
                  <a:srgbClr val="CCCCCC"/>
                </a:highlight>
                <a:latin typeface="Roboto"/>
                <a:ea typeface="Roboto"/>
                <a:cs typeface="Roboto"/>
                <a:sym typeface="Roboto"/>
              </a:rPr>
              <a:t> statistical programmer,</a:t>
            </a:r>
            <a:br>
              <a:rPr lang="en-US" sz="1550" dirty="0">
                <a:solidFill>
                  <a:srgbClr val="172B4D"/>
                </a:solidFill>
                <a:highlight>
                  <a:srgbClr val="CCCCCC"/>
                </a:highlight>
                <a:latin typeface="Roboto"/>
                <a:ea typeface="Roboto"/>
                <a:cs typeface="Roboto"/>
                <a:sym typeface="Roboto"/>
              </a:rPr>
            </a:br>
            <a:r>
              <a:rPr lang="en-US" sz="1550" b="1" dirty="0">
                <a:solidFill>
                  <a:srgbClr val="172B4D"/>
                </a:solidFill>
                <a:highlight>
                  <a:srgbClr val="CCCCCC"/>
                </a:highlight>
                <a:latin typeface="Roboto"/>
                <a:ea typeface="Roboto"/>
                <a:cs typeface="Roboto"/>
                <a:sym typeface="Roboto"/>
              </a:rPr>
              <a:t>I want to</a:t>
            </a:r>
            <a:r>
              <a:rPr lang="en-US" sz="1550" dirty="0">
                <a:solidFill>
                  <a:srgbClr val="172B4D"/>
                </a:solidFill>
                <a:highlight>
                  <a:srgbClr val="CCCCCC"/>
                </a:highlight>
                <a:latin typeface="Roboto"/>
                <a:ea typeface="Roboto"/>
                <a:cs typeface="Roboto"/>
                <a:sym typeface="Roboto"/>
              </a:rPr>
              <a:t> use pre-defined Analysis Concepts</a:t>
            </a:r>
            <a:br>
              <a:rPr lang="en-US" sz="1550" dirty="0">
                <a:solidFill>
                  <a:srgbClr val="172B4D"/>
                </a:solidFill>
                <a:highlight>
                  <a:srgbClr val="CCCCCC"/>
                </a:highlight>
                <a:latin typeface="Roboto"/>
                <a:ea typeface="Roboto"/>
                <a:cs typeface="Roboto"/>
                <a:sym typeface="Roboto"/>
              </a:rPr>
            </a:br>
            <a:r>
              <a:rPr lang="en-US" sz="1550" b="1" dirty="0">
                <a:solidFill>
                  <a:srgbClr val="172B4D"/>
                </a:solidFill>
                <a:highlight>
                  <a:srgbClr val="CCCCCC"/>
                </a:highlight>
                <a:latin typeface="Roboto"/>
                <a:ea typeface="Roboto"/>
                <a:cs typeface="Roboto"/>
                <a:sym typeface="Roboto"/>
              </a:rPr>
              <a:t>so that I can</a:t>
            </a:r>
            <a:r>
              <a:rPr lang="en-US" sz="1550" dirty="0">
                <a:solidFill>
                  <a:srgbClr val="172B4D"/>
                </a:solidFill>
                <a:highlight>
                  <a:srgbClr val="CCCCCC"/>
                </a:highlight>
                <a:latin typeface="Roboto"/>
                <a:ea typeface="Roboto"/>
                <a:cs typeface="Roboto"/>
                <a:sym typeface="Roboto"/>
              </a:rPr>
              <a:t> automate the generation of standard TFLs across studies without recreating logic each time.</a:t>
            </a:r>
            <a:endParaRPr sz="1550" dirty="0">
              <a:solidFill>
                <a:srgbClr val="172B4D"/>
              </a:solidFill>
              <a:highlight>
                <a:srgbClr val="CCCCCC"/>
              </a:highlight>
              <a:latin typeface="Roboto"/>
              <a:ea typeface="Roboto"/>
              <a:cs typeface="Roboto"/>
              <a:sym typeface="Roboto"/>
            </a:endParaRPr>
          </a:p>
          <a:p>
            <a:pPr marL="0" lvl="0" indent="0" algn="l" rtl="0">
              <a:lnSpc>
                <a:spcPct val="115000"/>
              </a:lnSpc>
              <a:spcBef>
                <a:spcPts val="800"/>
              </a:spcBef>
              <a:spcAft>
                <a:spcPts val="0"/>
              </a:spcAft>
              <a:buNone/>
            </a:pPr>
            <a:endParaRPr sz="2300" dirty="0"/>
          </a:p>
        </p:txBody>
      </p:sp>
      <p:sp>
        <p:nvSpPr>
          <p:cNvPr id="186" name="Google Shape;186;g37e86ecc977_0_1"/>
          <p:cNvSpPr txBox="1">
            <a:spLocks noGrp="1"/>
          </p:cNvSpPr>
          <p:nvPr>
            <p:ph type="body" idx="1"/>
          </p:nvPr>
        </p:nvSpPr>
        <p:spPr>
          <a:xfrm>
            <a:off x="6388450" y="994200"/>
            <a:ext cx="2491200" cy="3520800"/>
          </a:xfrm>
          <a:prstGeom prst="rect">
            <a:avLst/>
          </a:prstGeom>
          <a:solidFill>
            <a:srgbClr val="FFF2CC"/>
          </a:solidFill>
        </p:spPr>
        <p:txBody>
          <a:bodyPr spcFirstLastPara="1" wrap="square" lIns="0" tIns="0" rIns="0" bIns="0" anchor="t" anchorCtr="0">
            <a:noAutofit/>
          </a:bodyPr>
          <a:lstStyle/>
          <a:p>
            <a:pPr marL="0" lvl="0" indent="0" algn="ctr" rtl="0">
              <a:lnSpc>
                <a:spcPct val="115000"/>
              </a:lnSpc>
              <a:spcBef>
                <a:spcPts val="800"/>
              </a:spcBef>
              <a:spcAft>
                <a:spcPts val="0"/>
              </a:spcAft>
              <a:buNone/>
            </a:pPr>
            <a:r>
              <a:rPr lang="en-US" sz="1650" b="1" dirty="0">
                <a:solidFill>
                  <a:srgbClr val="172B4D"/>
                </a:solidFill>
                <a:highlight>
                  <a:srgbClr val="FFF2CC"/>
                </a:highlight>
                <a:latin typeface="Roboto"/>
                <a:ea typeface="Roboto"/>
                <a:cs typeface="Roboto"/>
                <a:sym typeface="Roboto"/>
              </a:rPr>
              <a:t>Use Case 3: Enabling Metadata-Driven Automation</a:t>
            </a:r>
            <a:endParaRPr sz="1650" b="1" dirty="0">
              <a:solidFill>
                <a:srgbClr val="172B4D"/>
              </a:solidFill>
              <a:highlight>
                <a:srgbClr val="FFF2CC"/>
              </a:highlight>
              <a:latin typeface="Roboto"/>
              <a:ea typeface="Roboto"/>
              <a:cs typeface="Roboto"/>
              <a:sym typeface="Roboto"/>
            </a:endParaRPr>
          </a:p>
          <a:p>
            <a:pPr marL="0" lvl="0" indent="0" algn="l" rtl="0">
              <a:lnSpc>
                <a:spcPct val="115000"/>
              </a:lnSpc>
              <a:spcBef>
                <a:spcPts val="800"/>
              </a:spcBef>
              <a:spcAft>
                <a:spcPts val="0"/>
              </a:spcAft>
              <a:buNone/>
            </a:pPr>
            <a:r>
              <a:rPr lang="en-US" sz="1550" b="1" dirty="0">
                <a:solidFill>
                  <a:srgbClr val="172B4D"/>
                </a:solidFill>
                <a:highlight>
                  <a:srgbClr val="FFF2CC"/>
                </a:highlight>
                <a:latin typeface="Roboto"/>
                <a:ea typeface="Roboto"/>
                <a:cs typeface="Roboto"/>
                <a:sym typeface="Roboto"/>
              </a:rPr>
              <a:t>As a</a:t>
            </a:r>
            <a:r>
              <a:rPr lang="en-US" sz="1550" dirty="0">
                <a:solidFill>
                  <a:srgbClr val="172B4D"/>
                </a:solidFill>
                <a:highlight>
                  <a:srgbClr val="FFF2CC"/>
                </a:highlight>
                <a:latin typeface="Roboto"/>
                <a:ea typeface="Roboto"/>
                <a:cs typeface="Roboto"/>
                <a:sym typeface="Roboto"/>
              </a:rPr>
              <a:t> clinical data standards expert, </a:t>
            </a:r>
            <a:r>
              <a:rPr lang="en-US" sz="1550" b="1" dirty="0">
                <a:solidFill>
                  <a:srgbClr val="172B4D"/>
                </a:solidFill>
                <a:highlight>
                  <a:srgbClr val="FFF2CC"/>
                </a:highlight>
                <a:latin typeface="Roboto"/>
                <a:ea typeface="Roboto"/>
                <a:cs typeface="Roboto"/>
                <a:sym typeface="Roboto"/>
              </a:rPr>
              <a:t>I want to</a:t>
            </a:r>
            <a:r>
              <a:rPr lang="en-US" sz="1550" dirty="0">
                <a:solidFill>
                  <a:srgbClr val="172B4D"/>
                </a:solidFill>
                <a:highlight>
                  <a:srgbClr val="FFF2CC"/>
                </a:highlight>
                <a:latin typeface="Roboto"/>
                <a:ea typeface="Roboto"/>
                <a:cs typeface="Roboto"/>
                <a:sym typeface="Roboto"/>
              </a:rPr>
              <a:t> build a structured repository of Analysis Concepts</a:t>
            </a:r>
            <a:br>
              <a:rPr lang="en-US" sz="1550" dirty="0">
                <a:solidFill>
                  <a:srgbClr val="172B4D"/>
                </a:solidFill>
                <a:highlight>
                  <a:srgbClr val="FFF2CC"/>
                </a:highlight>
                <a:latin typeface="Roboto"/>
                <a:ea typeface="Roboto"/>
                <a:cs typeface="Roboto"/>
                <a:sym typeface="Roboto"/>
              </a:rPr>
            </a:br>
            <a:r>
              <a:rPr lang="en-US" sz="1550" b="1" dirty="0">
                <a:solidFill>
                  <a:srgbClr val="172B4D"/>
                </a:solidFill>
                <a:highlight>
                  <a:srgbClr val="FFF2CC"/>
                </a:highlight>
                <a:latin typeface="Roboto"/>
                <a:ea typeface="Roboto"/>
                <a:cs typeface="Roboto"/>
                <a:sym typeface="Roboto"/>
              </a:rPr>
              <a:t>so that</a:t>
            </a:r>
            <a:r>
              <a:rPr lang="en-US" sz="1550" dirty="0">
                <a:solidFill>
                  <a:srgbClr val="172B4D"/>
                </a:solidFill>
                <a:highlight>
                  <a:srgbClr val="FFF2CC"/>
                </a:highlight>
                <a:latin typeface="Roboto"/>
                <a:ea typeface="Roboto"/>
                <a:cs typeface="Roboto"/>
                <a:sym typeface="Roboto"/>
              </a:rPr>
              <a:t> downstream automation tools (e.g., TFL code generators, validation scripts) can use them as inputs.</a:t>
            </a:r>
            <a:endParaRPr sz="2300" dirty="0">
              <a:highlight>
                <a:srgbClr val="FFF2CC"/>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1788</Words>
  <Application>Microsoft Office PowerPoint</Application>
  <PresentationFormat>On-screen Show (16:9)</PresentationFormat>
  <Paragraphs>230</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Courier New</vt:lpstr>
      <vt:lpstr>Arial</vt:lpstr>
      <vt:lpstr>Roboto</vt:lpstr>
      <vt:lpstr>Noto Sans Symbols</vt:lpstr>
      <vt:lpstr>Calibri</vt:lpstr>
      <vt:lpstr>Office Theme</vt:lpstr>
      <vt:lpstr>Analysis Concepts Definition: Initial Perspectives from the CDISC Working Group</vt:lpstr>
      <vt:lpstr>Meet the Speakers</vt:lpstr>
      <vt:lpstr>Disclaimer and Disclosures</vt:lpstr>
      <vt:lpstr>Agenda</vt:lpstr>
      <vt:lpstr>CDISC Standards (Oct 2025)</vt:lpstr>
      <vt:lpstr>PowerPoint Presentation</vt:lpstr>
      <vt:lpstr>CDISC Analysis Result Standards – Released April 19, 2024!</vt:lpstr>
      <vt:lpstr>Protocol to CSR: Standards-Driven Conceptual Mapping</vt:lpstr>
      <vt:lpstr>User Stories</vt:lpstr>
      <vt:lpstr>Protocol to CSR: Standards-Driven Conceptual Mapping</vt:lpstr>
      <vt:lpstr>Analysis Concepts: Building Blocks for the Digital SAP</vt:lpstr>
      <vt:lpstr>Approaches Considered</vt:lpstr>
      <vt:lpstr>Expanding Into Analysis Concepts</vt:lpstr>
      <vt:lpstr>Analysis Concepts</vt:lpstr>
      <vt:lpstr>Today's specification of analysis</vt:lpstr>
      <vt:lpstr>Why Develop Analysis Concepts?</vt:lpstr>
      <vt:lpstr>Working Towards a Logical Model</vt:lpstr>
      <vt:lpstr>AC    DC</vt:lpstr>
      <vt:lpstr>Next Steps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Maya Holt-Teza</dc:creator>
  <cp:lastModifiedBy>Bhavin Busa</cp:lastModifiedBy>
  <cp:revision>1</cp:revision>
  <dcterms:created xsi:type="dcterms:W3CDTF">2025-06-30T13:52:56Z</dcterms:created>
  <dcterms:modified xsi:type="dcterms:W3CDTF">2025-10-14T12:14:44Z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0x0101005A6A1B337AA7BA4E952C4E740E353475</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